
<file path=[Content_Types].xml><?xml version="1.0" encoding="utf-8"?>
<Types xmlns="http://schemas.openxmlformats.org/package/2006/content-types">
  <Default ContentType="image/jpeg" Extension="jpg"/>
  <Default ContentType="application/vnd.openxmlformats-officedocument.vmlDrawing" Extension="vml"/>
  <Default ContentType="application/x-fontdata" Extension="fntdata"/>
  <Default ContentType="application/vnd.openxmlformats-officedocument.oleObject" Extension="bin"/>
  <Default ContentType="application/xml" Extension="xml"/>
  <Default ContentType="image/png" Extension="png"/>
  <Default ContentType="application/msword" Extension="doc"/>
  <Default ContentType="application/vnd.ms-excel" Extension="xls"/>
  <Default ContentType="application/vnd.openxmlformats-package.relationships+xml" Extension="rels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msword" PartName="/ppt/embeddings/Microsoft_Office_Word_97_-_2003_Document2.doc"/>
  <Override ContentType="application/msword" PartName="/ppt/embeddings/Microsoft_Office_Word_97_-_2003_Document1.doc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oleObject" PartName="/ppt/embeddings/oleObject3.bin"/>
  <Override ContentType="application/vnd.openxmlformats-officedocument.oleObject" PartName="/ppt/embeddings/oleObject6.bin"/>
  <Override ContentType="application/vnd.openxmlformats-officedocument.oleObject" PartName="/ppt/embeddings/oleObject5.bin"/>
  <Override ContentType="application/vnd.openxmlformats-officedocument.oleObject" PartName="/ppt/embeddings/oleObject4.bin"/>
  <Override ContentType="application/vnd.openxmlformats-officedocument.oleObject" PartName="/ppt/embeddings/oleObject2.bin"/>
  <Override ContentType="application/vnd.openxmlformats-officedocument.oleObject" PartName="/ppt/embeddings/oleObject1.bin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ms-excel" PartName="/ppt/embeddings/Microsoft_Excel_Sheet2.xls"/>
  <Override ContentType="application/vnd.ms-excel" PartName="/ppt/embeddings/Microsoft_Excel_Sheet3.xls"/>
  <Override ContentType="application/vnd.ms-excel" PartName="/ppt/embeddings/Microsoft_Excel_Sheet6.xls"/>
  <Override ContentType="application/vnd.ms-excel" PartName="/ppt/embeddings/Microsoft_Excel_Sheet4.xls"/>
  <Override ContentType="application/vnd.ms-excel" PartName="/ppt/embeddings/Microsoft_Excel_Sheet5.xls"/>
  <Override ContentType="application/vnd.ms-excel" PartName="/ppt/embeddings/Microsoft_Excel_Sheet1.xls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y="6858000" cx="9144000"/>
  <p:notesSz cx="7010400" cy="9236075"/>
  <p:embeddedFontLst>
    <p:embeddedFont>
      <p:font typeface="Overlock"/>
      <p:regular r:id="rId65"/>
      <p:bold r:id="rId66"/>
      <p:italic r:id="rId67"/>
      <p:boldItalic r:id="rId68"/>
    </p:embeddedFont>
    <p:embeddedFont>
      <p:font typeface="Tahoma"/>
      <p:regular r:id="rId69"/>
      <p:bold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>
        <p15:guide id="1" orient="horz" pos="2909">
          <p15:clr>
            <a:srgbClr val="000000"/>
          </p15:clr>
        </p15:guide>
        <p15:guide id="2" pos="2208">
          <p15:clr>
            <a:srgbClr val="000000"/>
          </p15:clr>
        </p15:guide>
      </p15:notesGuideLst>
    </p:ext>
    <p:ext uri="GoogleSlidesCustomDataVersion2">
      <go:slidesCustomData xmlns:go="http://customooxmlschemas.google.com/" r:id="rId71" roundtripDataSignature="AMtx7mjPO3zSzN0wbvCwzBFxTnxJw/2q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909" orient="horz"/>
        <p:guide pos="2208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customschemas.google.com/relationships/presentationmetadata" Target="metadata"/><Relationship Id="rId70" Type="http://schemas.openxmlformats.org/officeDocument/2006/relationships/font" Target="fonts/Tahoma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Overlock-bold.fntdata"/><Relationship Id="rId21" Type="http://schemas.openxmlformats.org/officeDocument/2006/relationships/slide" Target="slides/slide16.xml"/><Relationship Id="rId65" Type="http://schemas.openxmlformats.org/officeDocument/2006/relationships/font" Target="fonts/Overlock-regular.fntdata"/><Relationship Id="rId24" Type="http://schemas.openxmlformats.org/officeDocument/2006/relationships/slide" Target="slides/slide19.xml"/><Relationship Id="rId68" Type="http://schemas.openxmlformats.org/officeDocument/2006/relationships/font" Target="fonts/Overlock-boldItalic.fntdata"/><Relationship Id="rId23" Type="http://schemas.openxmlformats.org/officeDocument/2006/relationships/slide" Target="slides/slide18.xml"/><Relationship Id="rId67" Type="http://schemas.openxmlformats.org/officeDocument/2006/relationships/font" Target="fonts/Overlock-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Tahoma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/Relationships>
</file>

<file path=ppt/drawings/_rels/vmlDrawing2.vml.rels><?xml version="1.0" encoding="UTF-8" standalone="yes"?>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3.vml.rels><?xml version="1.0" encoding="UTF-8" standalone="yes"?>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59.png"/></Relationships>
</file>

<file path=ppt/drawings/_rels/vmlDrawing4.vml.rels><?xml version="1.0" encoding="UTF-8" standalone="yes"?><Relationships xmlns="http://schemas.openxmlformats.org/package/2006/relationships"><Relationship Id="rId1" Type="http://schemas.openxmlformats.org/officeDocument/2006/relationships/image" Target="../media/image48.png"/></Relationships>
</file>

<file path=ppt/drawings/_rels/vmlDrawing5.vml.rels><?xml version="1.0" encoding="UTF-8" standalone="yes"?>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49.png"/><Relationship Id="rId3" Type="http://schemas.openxmlformats.org/officeDocument/2006/relationships/image" Target="../media/image57.png"/></Relationships>
</file>

<file path=ppt/drawings/_rels/vmlDrawing6.vml.rels><?xml version="1.0" encoding="UTF-8" standalone="yes"?>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73.png"/><Relationship Id="rId3" Type="http://schemas.openxmlformats.org/officeDocument/2006/relationships/image" Target="../media/image72.png"/><Relationship Id="rId4" Type="http://schemas.openxmlformats.org/officeDocument/2006/relationships/image" Target="../media/image62.png"/><Relationship Id="rId5" Type="http://schemas.openxmlformats.org/officeDocument/2006/relationships/image" Target="../media/image57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38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71925" y="0"/>
            <a:ext cx="3038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95387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35037" y="4387850"/>
            <a:ext cx="5140325" cy="4156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774112"/>
            <a:ext cx="3038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71925" y="8774112"/>
            <a:ext cx="3038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/>
        </p:nvSpPr>
        <p:spPr>
          <a:xfrm>
            <a:off x="3971925" y="8774112"/>
            <a:ext cx="3038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98562" y="693737"/>
            <a:ext cx="4616450" cy="34623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935037" y="4386262"/>
            <a:ext cx="5140325" cy="4156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350" lIns="90725" spcFirstLastPara="1" rIns="90725" wrap="square" tIns="45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b4f00f9618_0_12:notes"/>
          <p:cNvSpPr txBox="1"/>
          <p:nvPr/>
        </p:nvSpPr>
        <p:spPr>
          <a:xfrm>
            <a:off x="3971925" y="8774112"/>
            <a:ext cx="30384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58" name="Google Shape;158;g2b4f00f9618_0_12:notes"/>
          <p:cNvSpPr/>
          <p:nvPr>
            <p:ph idx="2" type="sldImg"/>
          </p:nvPr>
        </p:nvSpPr>
        <p:spPr>
          <a:xfrm>
            <a:off x="1158875" y="673100"/>
            <a:ext cx="4692600" cy="351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9" name="Google Shape;159;g2b4f00f9618_0_12:notes"/>
          <p:cNvSpPr txBox="1"/>
          <p:nvPr>
            <p:ph idx="1" type="body"/>
          </p:nvPr>
        </p:nvSpPr>
        <p:spPr>
          <a:xfrm>
            <a:off x="925512" y="4418012"/>
            <a:ext cx="5159400" cy="41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25" lIns="91250" spcFirstLastPara="1" rIns="91250" wrap="square" tIns="45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b4f00f9618_0_0:notes"/>
          <p:cNvSpPr txBox="1"/>
          <p:nvPr/>
        </p:nvSpPr>
        <p:spPr>
          <a:xfrm>
            <a:off x="3971925" y="8774112"/>
            <a:ext cx="30384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68" name="Google Shape;168;g2b4f00f9618_0_0:notes"/>
          <p:cNvSpPr/>
          <p:nvPr>
            <p:ph idx="2" type="sldImg"/>
          </p:nvPr>
        </p:nvSpPr>
        <p:spPr>
          <a:xfrm>
            <a:off x="1158875" y="673100"/>
            <a:ext cx="4692600" cy="3519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9" name="Google Shape;169;g2b4f00f9618_0_0:notes"/>
          <p:cNvSpPr txBox="1"/>
          <p:nvPr>
            <p:ph idx="1" type="body"/>
          </p:nvPr>
        </p:nvSpPr>
        <p:spPr>
          <a:xfrm>
            <a:off x="925512" y="4418012"/>
            <a:ext cx="5159400" cy="41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25" lIns="91250" spcFirstLastPara="1" rIns="91250" wrap="square" tIns="45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:notes"/>
          <p:cNvSpPr txBox="1"/>
          <p:nvPr/>
        </p:nvSpPr>
        <p:spPr>
          <a:xfrm>
            <a:off x="3971925" y="8774112"/>
            <a:ext cx="3038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77" name="Google Shape;177;p10:notes"/>
          <p:cNvSpPr/>
          <p:nvPr>
            <p:ph idx="2" type="sldImg"/>
          </p:nvPr>
        </p:nvSpPr>
        <p:spPr>
          <a:xfrm>
            <a:off x="1195387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8" name="Google Shape;178;p10:notes"/>
          <p:cNvSpPr txBox="1"/>
          <p:nvPr>
            <p:ph idx="1" type="body"/>
          </p:nvPr>
        </p:nvSpPr>
        <p:spPr>
          <a:xfrm>
            <a:off x="935037" y="4387850"/>
            <a:ext cx="5140325" cy="4156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1:notes"/>
          <p:cNvSpPr txBox="1"/>
          <p:nvPr/>
        </p:nvSpPr>
        <p:spPr>
          <a:xfrm>
            <a:off x="3971925" y="8774112"/>
            <a:ext cx="3038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93" name="Google Shape;193;p11:notes"/>
          <p:cNvSpPr/>
          <p:nvPr>
            <p:ph idx="2" type="sldImg"/>
          </p:nvPr>
        </p:nvSpPr>
        <p:spPr>
          <a:xfrm>
            <a:off x="1158875" y="673100"/>
            <a:ext cx="4692650" cy="35194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4" name="Google Shape;194;p11:notes"/>
          <p:cNvSpPr txBox="1"/>
          <p:nvPr>
            <p:ph idx="1" type="body"/>
          </p:nvPr>
        </p:nvSpPr>
        <p:spPr>
          <a:xfrm>
            <a:off x="925512" y="4418012"/>
            <a:ext cx="5159375" cy="4117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625" lIns="91250" spcFirstLastPara="1" rIns="91250" wrap="square" tIns="45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2:notes"/>
          <p:cNvSpPr txBox="1"/>
          <p:nvPr/>
        </p:nvSpPr>
        <p:spPr>
          <a:xfrm>
            <a:off x="3971925" y="8774112"/>
            <a:ext cx="3038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03" name="Google Shape;203;p12:notes"/>
          <p:cNvSpPr/>
          <p:nvPr>
            <p:ph idx="2" type="sldImg"/>
          </p:nvPr>
        </p:nvSpPr>
        <p:spPr>
          <a:xfrm>
            <a:off x="1195387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4" name="Google Shape;204;p12:notes"/>
          <p:cNvSpPr txBox="1"/>
          <p:nvPr>
            <p:ph idx="1" type="body"/>
          </p:nvPr>
        </p:nvSpPr>
        <p:spPr>
          <a:xfrm>
            <a:off x="935037" y="4387850"/>
            <a:ext cx="5140325" cy="4156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:notes"/>
          <p:cNvSpPr txBox="1"/>
          <p:nvPr/>
        </p:nvSpPr>
        <p:spPr>
          <a:xfrm>
            <a:off x="3971925" y="8774112"/>
            <a:ext cx="3038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13" name="Google Shape;213;p13:notes"/>
          <p:cNvSpPr/>
          <p:nvPr>
            <p:ph idx="2" type="sldImg"/>
          </p:nvPr>
        </p:nvSpPr>
        <p:spPr>
          <a:xfrm>
            <a:off x="1195387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4" name="Google Shape;214;p13:notes"/>
          <p:cNvSpPr txBox="1"/>
          <p:nvPr>
            <p:ph idx="1" type="body"/>
          </p:nvPr>
        </p:nvSpPr>
        <p:spPr>
          <a:xfrm>
            <a:off x="935037" y="4387850"/>
            <a:ext cx="5140325" cy="4156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4:notes"/>
          <p:cNvSpPr txBox="1"/>
          <p:nvPr/>
        </p:nvSpPr>
        <p:spPr>
          <a:xfrm>
            <a:off x="3971925" y="8774112"/>
            <a:ext cx="3038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24" name="Google Shape;224;p14:notes"/>
          <p:cNvSpPr/>
          <p:nvPr>
            <p:ph idx="2" type="sldImg"/>
          </p:nvPr>
        </p:nvSpPr>
        <p:spPr>
          <a:xfrm>
            <a:off x="1158875" y="673100"/>
            <a:ext cx="4692650" cy="35194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p14:notes"/>
          <p:cNvSpPr txBox="1"/>
          <p:nvPr>
            <p:ph idx="1" type="body"/>
          </p:nvPr>
        </p:nvSpPr>
        <p:spPr>
          <a:xfrm>
            <a:off x="925512" y="4418012"/>
            <a:ext cx="5159375" cy="4117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625" lIns="91250" spcFirstLastPara="1" rIns="91250" wrap="square" tIns="45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:notes"/>
          <p:cNvSpPr txBox="1"/>
          <p:nvPr/>
        </p:nvSpPr>
        <p:spPr>
          <a:xfrm>
            <a:off x="3971925" y="8774112"/>
            <a:ext cx="3038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32" name="Google Shape;232;p15:notes"/>
          <p:cNvSpPr/>
          <p:nvPr>
            <p:ph idx="2" type="sldImg"/>
          </p:nvPr>
        </p:nvSpPr>
        <p:spPr>
          <a:xfrm>
            <a:off x="1195387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3" name="Google Shape;233;p15:notes"/>
          <p:cNvSpPr txBox="1"/>
          <p:nvPr>
            <p:ph idx="1" type="body"/>
          </p:nvPr>
        </p:nvSpPr>
        <p:spPr>
          <a:xfrm>
            <a:off x="935037" y="4387850"/>
            <a:ext cx="5140325" cy="4156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6:notes"/>
          <p:cNvSpPr txBox="1"/>
          <p:nvPr/>
        </p:nvSpPr>
        <p:spPr>
          <a:xfrm>
            <a:off x="3971925" y="8774112"/>
            <a:ext cx="3038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41" name="Google Shape;241;p16:notes"/>
          <p:cNvSpPr/>
          <p:nvPr>
            <p:ph idx="2" type="sldImg"/>
          </p:nvPr>
        </p:nvSpPr>
        <p:spPr>
          <a:xfrm>
            <a:off x="1195387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2" name="Google Shape;242;p16:notes"/>
          <p:cNvSpPr txBox="1"/>
          <p:nvPr>
            <p:ph idx="1" type="body"/>
          </p:nvPr>
        </p:nvSpPr>
        <p:spPr>
          <a:xfrm>
            <a:off x="935037" y="4387850"/>
            <a:ext cx="5140325" cy="4156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7:notes"/>
          <p:cNvSpPr txBox="1"/>
          <p:nvPr/>
        </p:nvSpPr>
        <p:spPr>
          <a:xfrm>
            <a:off x="3971925" y="8774112"/>
            <a:ext cx="3038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51" name="Google Shape;251;p17:notes"/>
          <p:cNvSpPr/>
          <p:nvPr>
            <p:ph idx="2" type="sldImg"/>
          </p:nvPr>
        </p:nvSpPr>
        <p:spPr>
          <a:xfrm>
            <a:off x="1195387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2" name="Google Shape;252;p17:notes"/>
          <p:cNvSpPr txBox="1"/>
          <p:nvPr>
            <p:ph idx="1" type="body"/>
          </p:nvPr>
        </p:nvSpPr>
        <p:spPr>
          <a:xfrm>
            <a:off x="935037" y="4387850"/>
            <a:ext cx="5140325" cy="4156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/>
        </p:nvSpPr>
        <p:spPr>
          <a:xfrm>
            <a:off x="3971925" y="8774112"/>
            <a:ext cx="3038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98562" y="693737"/>
            <a:ext cx="4616450" cy="34623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935037" y="4386262"/>
            <a:ext cx="5140325" cy="4156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350" lIns="90725" spcFirstLastPara="1" rIns="90725" wrap="square" tIns="45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8:notes"/>
          <p:cNvSpPr txBox="1"/>
          <p:nvPr/>
        </p:nvSpPr>
        <p:spPr>
          <a:xfrm>
            <a:off x="3971925" y="8774112"/>
            <a:ext cx="3038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61" name="Google Shape;261;p18:notes"/>
          <p:cNvSpPr/>
          <p:nvPr>
            <p:ph idx="2" type="sldImg"/>
          </p:nvPr>
        </p:nvSpPr>
        <p:spPr>
          <a:xfrm>
            <a:off x="1195387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2" name="Google Shape;262;p18:notes"/>
          <p:cNvSpPr txBox="1"/>
          <p:nvPr>
            <p:ph idx="1" type="body"/>
          </p:nvPr>
        </p:nvSpPr>
        <p:spPr>
          <a:xfrm>
            <a:off x="935037" y="4387850"/>
            <a:ext cx="5140325" cy="4156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Note: We need to </a:t>
            </a:r>
            <a:r>
              <a:rPr b="1" lang="en-US"/>
              <a:t>label</a:t>
            </a:r>
            <a:r>
              <a:rPr lang="en-US"/>
              <a:t> the dark plotted points as </a:t>
            </a:r>
            <a:r>
              <a:rPr b="1" lang="en-US"/>
              <a:t>Q1, Median, Q3</a:t>
            </a:r>
            <a:r>
              <a:rPr lang="en-US"/>
              <a:t> – that would help in understanding this graph.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Tell audience: There is a shift in distribution of branch 1 WRT branch 2 in that the unit prices of items sold at branch 1 tend to be lower than those at branch 2.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9:notes"/>
          <p:cNvSpPr txBox="1"/>
          <p:nvPr/>
        </p:nvSpPr>
        <p:spPr>
          <a:xfrm>
            <a:off x="3971925" y="8774112"/>
            <a:ext cx="3038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70" name="Google Shape;270;p19:notes"/>
          <p:cNvSpPr/>
          <p:nvPr>
            <p:ph idx="2" type="sldImg"/>
          </p:nvPr>
        </p:nvSpPr>
        <p:spPr>
          <a:xfrm>
            <a:off x="1195387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1" name="Google Shape;271;p19:notes"/>
          <p:cNvSpPr txBox="1"/>
          <p:nvPr>
            <p:ph idx="1" type="body"/>
          </p:nvPr>
        </p:nvSpPr>
        <p:spPr>
          <a:xfrm>
            <a:off x="935037" y="4387850"/>
            <a:ext cx="5140325" cy="4156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0:notes"/>
          <p:cNvSpPr txBox="1"/>
          <p:nvPr/>
        </p:nvSpPr>
        <p:spPr>
          <a:xfrm>
            <a:off x="3971925" y="8774112"/>
            <a:ext cx="3038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79" name="Google Shape;279;p20:notes"/>
          <p:cNvSpPr/>
          <p:nvPr>
            <p:ph idx="2" type="sldImg"/>
          </p:nvPr>
        </p:nvSpPr>
        <p:spPr>
          <a:xfrm>
            <a:off x="1195387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0" name="Google Shape;280;p20:notes"/>
          <p:cNvSpPr txBox="1"/>
          <p:nvPr>
            <p:ph idx="1" type="body"/>
          </p:nvPr>
        </p:nvSpPr>
        <p:spPr>
          <a:xfrm>
            <a:off x="935037" y="4387850"/>
            <a:ext cx="5140325" cy="4156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1:notes"/>
          <p:cNvSpPr txBox="1"/>
          <p:nvPr/>
        </p:nvSpPr>
        <p:spPr>
          <a:xfrm>
            <a:off x="3971925" y="8774112"/>
            <a:ext cx="3038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291" name="Google Shape;291;p21:notes"/>
          <p:cNvSpPr/>
          <p:nvPr>
            <p:ph idx="2" type="sldImg"/>
          </p:nvPr>
        </p:nvSpPr>
        <p:spPr>
          <a:xfrm>
            <a:off x="1195387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2" name="Google Shape;292;p21:notes"/>
          <p:cNvSpPr txBox="1"/>
          <p:nvPr>
            <p:ph idx="1" type="body"/>
          </p:nvPr>
        </p:nvSpPr>
        <p:spPr>
          <a:xfrm>
            <a:off x="935037" y="4387850"/>
            <a:ext cx="5140325" cy="4156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2:notes"/>
          <p:cNvSpPr txBox="1"/>
          <p:nvPr/>
        </p:nvSpPr>
        <p:spPr>
          <a:xfrm>
            <a:off x="3971925" y="8774112"/>
            <a:ext cx="3038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301" name="Google Shape;301;p22:notes"/>
          <p:cNvSpPr/>
          <p:nvPr>
            <p:ph idx="2" type="sldImg"/>
          </p:nvPr>
        </p:nvSpPr>
        <p:spPr>
          <a:xfrm>
            <a:off x="1195387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2" name="Google Shape;302;p22:notes"/>
          <p:cNvSpPr txBox="1"/>
          <p:nvPr>
            <p:ph idx="1" type="body"/>
          </p:nvPr>
        </p:nvSpPr>
        <p:spPr>
          <a:xfrm>
            <a:off x="935037" y="4387850"/>
            <a:ext cx="5140325" cy="4156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3:notes"/>
          <p:cNvSpPr txBox="1"/>
          <p:nvPr/>
        </p:nvSpPr>
        <p:spPr>
          <a:xfrm>
            <a:off x="3971925" y="8774112"/>
            <a:ext cx="3038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309" name="Google Shape;309;p23:notes"/>
          <p:cNvSpPr/>
          <p:nvPr>
            <p:ph idx="2" type="sldImg"/>
          </p:nvPr>
        </p:nvSpPr>
        <p:spPr>
          <a:xfrm>
            <a:off x="1195387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0" name="Google Shape;310;p23:notes"/>
          <p:cNvSpPr txBox="1"/>
          <p:nvPr>
            <p:ph idx="1" type="body"/>
          </p:nvPr>
        </p:nvSpPr>
        <p:spPr>
          <a:xfrm>
            <a:off x="935037" y="4387850"/>
            <a:ext cx="5140325" cy="4156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4:notes"/>
          <p:cNvSpPr txBox="1"/>
          <p:nvPr/>
        </p:nvSpPr>
        <p:spPr>
          <a:xfrm>
            <a:off x="3971925" y="8774112"/>
            <a:ext cx="3038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322" name="Google Shape;322;p24:notes"/>
          <p:cNvSpPr/>
          <p:nvPr>
            <p:ph idx="2" type="sldImg"/>
          </p:nvPr>
        </p:nvSpPr>
        <p:spPr>
          <a:xfrm>
            <a:off x="1195387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3" name="Google Shape;323;p24:notes"/>
          <p:cNvSpPr txBox="1"/>
          <p:nvPr>
            <p:ph idx="1" type="body"/>
          </p:nvPr>
        </p:nvSpPr>
        <p:spPr>
          <a:xfrm>
            <a:off x="935037" y="4387850"/>
            <a:ext cx="5140325" cy="4156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5:notes"/>
          <p:cNvSpPr txBox="1"/>
          <p:nvPr/>
        </p:nvSpPr>
        <p:spPr>
          <a:xfrm>
            <a:off x="3971925" y="8774112"/>
            <a:ext cx="3038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334" name="Google Shape;334;p25:notes"/>
          <p:cNvSpPr/>
          <p:nvPr>
            <p:ph idx="2" type="sldImg"/>
          </p:nvPr>
        </p:nvSpPr>
        <p:spPr>
          <a:xfrm>
            <a:off x="1195387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5" name="Google Shape;335;p25:notes"/>
          <p:cNvSpPr txBox="1"/>
          <p:nvPr>
            <p:ph idx="1" type="body"/>
          </p:nvPr>
        </p:nvSpPr>
        <p:spPr>
          <a:xfrm>
            <a:off x="935037" y="4387850"/>
            <a:ext cx="5140325" cy="4156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6:notes"/>
          <p:cNvSpPr txBox="1"/>
          <p:nvPr/>
        </p:nvSpPr>
        <p:spPr>
          <a:xfrm>
            <a:off x="3971925" y="8774112"/>
            <a:ext cx="3038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342" name="Google Shape;342;p26:notes"/>
          <p:cNvSpPr/>
          <p:nvPr>
            <p:ph idx="2" type="sldImg"/>
          </p:nvPr>
        </p:nvSpPr>
        <p:spPr>
          <a:xfrm>
            <a:off x="1195387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3" name="Google Shape;343;p26:notes"/>
          <p:cNvSpPr txBox="1"/>
          <p:nvPr>
            <p:ph idx="1" type="body"/>
          </p:nvPr>
        </p:nvSpPr>
        <p:spPr>
          <a:xfrm>
            <a:off x="935037" y="4387850"/>
            <a:ext cx="5140325" cy="4156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http://books.elsevier.com/companions/1558606890/pictures/Chapter_01/fig1-6b.gif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7:notes"/>
          <p:cNvSpPr txBox="1"/>
          <p:nvPr/>
        </p:nvSpPr>
        <p:spPr>
          <a:xfrm>
            <a:off x="3971925" y="8774112"/>
            <a:ext cx="3038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352" name="Google Shape;352;p27:notes"/>
          <p:cNvSpPr/>
          <p:nvPr>
            <p:ph idx="2" type="sldImg"/>
          </p:nvPr>
        </p:nvSpPr>
        <p:spPr>
          <a:xfrm>
            <a:off x="1195387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3" name="Google Shape;353;p27:notes"/>
          <p:cNvSpPr txBox="1"/>
          <p:nvPr>
            <p:ph idx="1" type="body"/>
          </p:nvPr>
        </p:nvSpPr>
        <p:spPr>
          <a:xfrm>
            <a:off x="935037" y="4387850"/>
            <a:ext cx="5140325" cy="4156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/>
          <p:nvPr>
            <p:ph idx="2" type="sldImg"/>
          </p:nvPr>
        </p:nvSpPr>
        <p:spPr>
          <a:xfrm>
            <a:off x="1195387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935037" y="4387850"/>
            <a:ext cx="5140325" cy="4156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3:notes"/>
          <p:cNvSpPr txBox="1"/>
          <p:nvPr/>
        </p:nvSpPr>
        <p:spPr>
          <a:xfrm>
            <a:off x="3971925" y="8774112"/>
            <a:ext cx="3038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8:notes"/>
          <p:cNvSpPr txBox="1"/>
          <p:nvPr/>
        </p:nvSpPr>
        <p:spPr>
          <a:xfrm>
            <a:off x="3971925" y="8774112"/>
            <a:ext cx="3038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362" name="Google Shape;362;p28:notes"/>
          <p:cNvSpPr/>
          <p:nvPr>
            <p:ph idx="2" type="sldImg"/>
          </p:nvPr>
        </p:nvSpPr>
        <p:spPr>
          <a:xfrm>
            <a:off x="1195387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3" name="Google Shape;363;p28:notes"/>
          <p:cNvSpPr txBox="1"/>
          <p:nvPr>
            <p:ph idx="1" type="body"/>
          </p:nvPr>
        </p:nvSpPr>
        <p:spPr>
          <a:xfrm>
            <a:off x="935037" y="4387850"/>
            <a:ext cx="5140325" cy="4156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9:notes"/>
          <p:cNvSpPr txBox="1"/>
          <p:nvPr/>
        </p:nvSpPr>
        <p:spPr>
          <a:xfrm>
            <a:off x="3971925" y="8774112"/>
            <a:ext cx="3038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374" name="Google Shape;374;p29:notes"/>
          <p:cNvSpPr/>
          <p:nvPr>
            <p:ph idx="2" type="sldImg"/>
          </p:nvPr>
        </p:nvSpPr>
        <p:spPr>
          <a:xfrm>
            <a:off x="1195387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5" name="Google Shape;375;p29:notes"/>
          <p:cNvSpPr txBox="1"/>
          <p:nvPr>
            <p:ph idx="1" type="body"/>
          </p:nvPr>
        </p:nvSpPr>
        <p:spPr>
          <a:xfrm>
            <a:off x="935037" y="4387850"/>
            <a:ext cx="5140325" cy="4156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0:notes"/>
          <p:cNvSpPr txBox="1"/>
          <p:nvPr/>
        </p:nvSpPr>
        <p:spPr>
          <a:xfrm>
            <a:off x="3971925" y="8774112"/>
            <a:ext cx="3038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383" name="Google Shape;383;p30:notes"/>
          <p:cNvSpPr/>
          <p:nvPr>
            <p:ph idx="2" type="sldImg"/>
          </p:nvPr>
        </p:nvSpPr>
        <p:spPr>
          <a:xfrm>
            <a:off x="1195387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4" name="Google Shape;384;p30:notes"/>
          <p:cNvSpPr txBox="1"/>
          <p:nvPr>
            <p:ph idx="1" type="body"/>
          </p:nvPr>
        </p:nvSpPr>
        <p:spPr>
          <a:xfrm>
            <a:off x="935037" y="4387850"/>
            <a:ext cx="5140325" cy="4156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1:notes"/>
          <p:cNvSpPr txBox="1"/>
          <p:nvPr/>
        </p:nvSpPr>
        <p:spPr>
          <a:xfrm>
            <a:off x="3971925" y="8774112"/>
            <a:ext cx="3038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391" name="Google Shape;391;p31:notes"/>
          <p:cNvSpPr/>
          <p:nvPr>
            <p:ph idx="2" type="sldImg"/>
          </p:nvPr>
        </p:nvSpPr>
        <p:spPr>
          <a:xfrm>
            <a:off x="1195387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2" name="Google Shape;392;p31:notes"/>
          <p:cNvSpPr txBox="1"/>
          <p:nvPr>
            <p:ph idx="1" type="body"/>
          </p:nvPr>
        </p:nvSpPr>
        <p:spPr>
          <a:xfrm>
            <a:off x="935037" y="4387850"/>
            <a:ext cx="5140325" cy="4156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2:notes"/>
          <p:cNvSpPr txBox="1"/>
          <p:nvPr/>
        </p:nvSpPr>
        <p:spPr>
          <a:xfrm>
            <a:off x="3971925" y="8774112"/>
            <a:ext cx="3038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399" name="Google Shape;399;p32:notes"/>
          <p:cNvSpPr/>
          <p:nvPr>
            <p:ph idx="2" type="sldImg"/>
          </p:nvPr>
        </p:nvSpPr>
        <p:spPr>
          <a:xfrm>
            <a:off x="1195387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0" name="Google Shape;400;p32:notes"/>
          <p:cNvSpPr txBox="1"/>
          <p:nvPr>
            <p:ph idx="1" type="body"/>
          </p:nvPr>
        </p:nvSpPr>
        <p:spPr>
          <a:xfrm>
            <a:off x="935037" y="4387850"/>
            <a:ext cx="5140325" cy="4156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3:notes"/>
          <p:cNvSpPr txBox="1"/>
          <p:nvPr/>
        </p:nvSpPr>
        <p:spPr>
          <a:xfrm>
            <a:off x="3971925" y="8774112"/>
            <a:ext cx="3038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09" name="Google Shape;409;p33:notes"/>
          <p:cNvSpPr/>
          <p:nvPr>
            <p:ph idx="2" type="sldImg"/>
          </p:nvPr>
        </p:nvSpPr>
        <p:spPr>
          <a:xfrm>
            <a:off x="1195387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0" name="Google Shape;410;p33:notes"/>
          <p:cNvSpPr txBox="1"/>
          <p:nvPr>
            <p:ph idx="1" type="body"/>
          </p:nvPr>
        </p:nvSpPr>
        <p:spPr>
          <a:xfrm>
            <a:off x="935037" y="4387850"/>
            <a:ext cx="5140325" cy="4156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:notes"/>
          <p:cNvSpPr txBox="1"/>
          <p:nvPr/>
        </p:nvSpPr>
        <p:spPr>
          <a:xfrm>
            <a:off x="3971925" y="8774112"/>
            <a:ext cx="3038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21" name="Google Shape;421;p34:notes"/>
          <p:cNvSpPr/>
          <p:nvPr>
            <p:ph idx="2" type="sldImg"/>
          </p:nvPr>
        </p:nvSpPr>
        <p:spPr>
          <a:xfrm>
            <a:off x="1195387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2" name="Google Shape;422;p34:notes"/>
          <p:cNvSpPr txBox="1"/>
          <p:nvPr>
            <p:ph idx="1" type="body"/>
          </p:nvPr>
        </p:nvSpPr>
        <p:spPr>
          <a:xfrm>
            <a:off x="935037" y="4387850"/>
            <a:ext cx="5140325" cy="4156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5:notes"/>
          <p:cNvSpPr txBox="1"/>
          <p:nvPr/>
        </p:nvSpPr>
        <p:spPr>
          <a:xfrm>
            <a:off x="3971925" y="8774112"/>
            <a:ext cx="3038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29" name="Google Shape;429;p35:notes"/>
          <p:cNvSpPr/>
          <p:nvPr>
            <p:ph idx="2" type="sldImg"/>
          </p:nvPr>
        </p:nvSpPr>
        <p:spPr>
          <a:xfrm>
            <a:off x="1195387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0" name="Google Shape;430;p35:notes"/>
          <p:cNvSpPr txBox="1"/>
          <p:nvPr>
            <p:ph idx="1" type="body"/>
          </p:nvPr>
        </p:nvSpPr>
        <p:spPr>
          <a:xfrm>
            <a:off x="935037" y="4387850"/>
            <a:ext cx="5140325" cy="4156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6:notes"/>
          <p:cNvSpPr txBox="1"/>
          <p:nvPr/>
        </p:nvSpPr>
        <p:spPr>
          <a:xfrm>
            <a:off x="3971925" y="8774112"/>
            <a:ext cx="3038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38" name="Google Shape;438;p36:notes"/>
          <p:cNvSpPr/>
          <p:nvPr>
            <p:ph idx="2" type="sldImg"/>
          </p:nvPr>
        </p:nvSpPr>
        <p:spPr>
          <a:xfrm>
            <a:off x="1195387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9" name="Google Shape;439;p36:notes"/>
          <p:cNvSpPr txBox="1"/>
          <p:nvPr>
            <p:ph idx="1" type="body"/>
          </p:nvPr>
        </p:nvSpPr>
        <p:spPr>
          <a:xfrm>
            <a:off x="935037" y="4387850"/>
            <a:ext cx="5140325" cy="4156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7:notes"/>
          <p:cNvSpPr txBox="1"/>
          <p:nvPr/>
        </p:nvSpPr>
        <p:spPr>
          <a:xfrm>
            <a:off x="3971925" y="8774112"/>
            <a:ext cx="3038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48" name="Google Shape;448;p37:notes"/>
          <p:cNvSpPr/>
          <p:nvPr>
            <p:ph idx="2" type="sldImg"/>
          </p:nvPr>
        </p:nvSpPr>
        <p:spPr>
          <a:xfrm>
            <a:off x="1195387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9" name="Google Shape;449;p37:notes"/>
          <p:cNvSpPr txBox="1"/>
          <p:nvPr>
            <p:ph idx="1" type="body"/>
          </p:nvPr>
        </p:nvSpPr>
        <p:spPr>
          <a:xfrm>
            <a:off x="935037" y="4387850"/>
            <a:ext cx="5140325" cy="4156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/>
          <p:nvPr>
            <p:ph idx="2" type="sldImg"/>
          </p:nvPr>
        </p:nvSpPr>
        <p:spPr>
          <a:xfrm>
            <a:off x="1195387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935037" y="4387850"/>
            <a:ext cx="5140325" cy="4156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 txBox="1"/>
          <p:nvPr/>
        </p:nvSpPr>
        <p:spPr>
          <a:xfrm>
            <a:off x="3971925" y="8774112"/>
            <a:ext cx="3038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8:notes"/>
          <p:cNvSpPr txBox="1"/>
          <p:nvPr/>
        </p:nvSpPr>
        <p:spPr>
          <a:xfrm>
            <a:off x="3971925" y="8774112"/>
            <a:ext cx="3038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58" name="Google Shape;458;p38:notes"/>
          <p:cNvSpPr/>
          <p:nvPr>
            <p:ph idx="2" type="sldImg"/>
          </p:nvPr>
        </p:nvSpPr>
        <p:spPr>
          <a:xfrm>
            <a:off x="1195387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9" name="Google Shape;459;p38:notes"/>
          <p:cNvSpPr txBox="1"/>
          <p:nvPr>
            <p:ph idx="1" type="body"/>
          </p:nvPr>
        </p:nvSpPr>
        <p:spPr>
          <a:xfrm>
            <a:off x="935037" y="4387850"/>
            <a:ext cx="5140325" cy="4156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9:notes"/>
          <p:cNvSpPr txBox="1"/>
          <p:nvPr/>
        </p:nvSpPr>
        <p:spPr>
          <a:xfrm>
            <a:off x="3971925" y="8774112"/>
            <a:ext cx="3038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69" name="Google Shape;469;p39:notes"/>
          <p:cNvSpPr/>
          <p:nvPr>
            <p:ph idx="2" type="sldImg"/>
          </p:nvPr>
        </p:nvSpPr>
        <p:spPr>
          <a:xfrm>
            <a:off x="1195387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0" name="Google Shape;470;p39:notes"/>
          <p:cNvSpPr txBox="1"/>
          <p:nvPr>
            <p:ph idx="1" type="body"/>
          </p:nvPr>
        </p:nvSpPr>
        <p:spPr>
          <a:xfrm>
            <a:off x="935037" y="4387850"/>
            <a:ext cx="5140325" cy="4156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0:notes"/>
          <p:cNvSpPr txBox="1"/>
          <p:nvPr/>
        </p:nvSpPr>
        <p:spPr>
          <a:xfrm>
            <a:off x="3971925" y="8774112"/>
            <a:ext cx="3038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77" name="Google Shape;477;p40:notes"/>
          <p:cNvSpPr/>
          <p:nvPr>
            <p:ph idx="2" type="sldImg"/>
          </p:nvPr>
        </p:nvSpPr>
        <p:spPr>
          <a:xfrm>
            <a:off x="1195387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8" name="Google Shape;478;p40:notes"/>
          <p:cNvSpPr txBox="1"/>
          <p:nvPr>
            <p:ph idx="1" type="body"/>
          </p:nvPr>
        </p:nvSpPr>
        <p:spPr>
          <a:xfrm>
            <a:off x="935037" y="4387850"/>
            <a:ext cx="5140325" cy="4156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1:notes"/>
          <p:cNvSpPr txBox="1"/>
          <p:nvPr/>
        </p:nvSpPr>
        <p:spPr>
          <a:xfrm>
            <a:off x="3971925" y="8774112"/>
            <a:ext cx="3038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86" name="Google Shape;486;p41:notes"/>
          <p:cNvSpPr/>
          <p:nvPr>
            <p:ph idx="2" type="sldImg"/>
          </p:nvPr>
        </p:nvSpPr>
        <p:spPr>
          <a:xfrm>
            <a:off x="1195387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7" name="Google Shape;487;p41:notes"/>
          <p:cNvSpPr txBox="1"/>
          <p:nvPr>
            <p:ph idx="1" type="body"/>
          </p:nvPr>
        </p:nvSpPr>
        <p:spPr>
          <a:xfrm>
            <a:off x="935037" y="4387850"/>
            <a:ext cx="5140325" cy="4156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2:notes"/>
          <p:cNvSpPr/>
          <p:nvPr>
            <p:ph idx="2" type="sldImg"/>
          </p:nvPr>
        </p:nvSpPr>
        <p:spPr>
          <a:xfrm>
            <a:off x="1195387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7" name="Google Shape;497;p42:notes"/>
          <p:cNvSpPr txBox="1"/>
          <p:nvPr>
            <p:ph idx="1" type="body"/>
          </p:nvPr>
        </p:nvSpPr>
        <p:spPr>
          <a:xfrm>
            <a:off x="935037" y="4387850"/>
            <a:ext cx="5140325" cy="4156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4:notes"/>
          <p:cNvSpPr txBox="1"/>
          <p:nvPr/>
        </p:nvSpPr>
        <p:spPr>
          <a:xfrm>
            <a:off x="3971925" y="8774112"/>
            <a:ext cx="3038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06" name="Google Shape;506;p44:notes"/>
          <p:cNvSpPr/>
          <p:nvPr>
            <p:ph idx="2" type="sldImg"/>
          </p:nvPr>
        </p:nvSpPr>
        <p:spPr>
          <a:xfrm>
            <a:off x="1208087" y="700087"/>
            <a:ext cx="4598987" cy="34496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7" name="Google Shape;507;p44:notes"/>
          <p:cNvSpPr txBox="1"/>
          <p:nvPr>
            <p:ph idx="1" type="body"/>
          </p:nvPr>
        </p:nvSpPr>
        <p:spPr>
          <a:xfrm>
            <a:off x="933450" y="4387850"/>
            <a:ext cx="5141912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5:notes"/>
          <p:cNvSpPr txBox="1"/>
          <p:nvPr/>
        </p:nvSpPr>
        <p:spPr>
          <a:xfrm>
            <a:off x="3971925" y="8774112"/>
            <a:ext cx="3038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14" name="Google Shape;514;p45:notes"/>
          <p:cNvSpPr/>
          <p:nvPr>
            <p:ph idx="2" type="sldImg"/>
          </p:nvPr>
        </p:nvSpPr>
        <p:spPr>
          <a:xfrm>
            <a:off x="1195387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5" name="Google Shape;515;p45:notes"/>
          <p:cNvSpPr txBox="1"/>
          <p:nvPr>
            <p:ph idx="1" type="body"/>
          </p:nvPr>
        </p:nvSpPr>
        <p:spPr>
          <a:xfrm>
            <a:off x="935037" y="4387850"/>
            <a:ext cx="5140325" cy="4156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6:notes"/>
          <p:cNvSpPr txBox="1"/>
          <p:nvPr/>
        </p:nvSpPr>
        <p:spPr>
          <a:xfrm>
            <a:off x="3971925" y="8774112"/>
            <a:ext cx="3038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24" name="Google Shape;524;p46:notes"/>
          <p:cNvSpPr/>
          <p:nvPr>
            <p:ph idx="2" type="sldImg"/>
          </p:nvPr>
        </p:nvSpPr>
        <p:spPr>
          <a:xfrm>
            <a:off x="1195387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5" name="Google Shape;525;p46:notes"/>
          <p:cNvSpPr txBox="1"/>
          <p:nvPr>
            <p:ph idx="1" type="body"/>
          </p:nvPr>
        </p:nvSpPr>
        <p:spPr>
          <a:xfrm>
            <a:off x="935037" y="4387850"/>
            <a:ext cx="5140325" cy="4156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7:notes"/>
          <p:cNvSpPr txBox="1"/>
          <p:nvPr/>
        </p:nvSpPr>
        <p:spPr>
          <a:xfrm>
            <a:off x="3971925" y="8774112"/>
            <a:ext cx="3038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33" name="Google Shape;533;p47:notes"/>
          <p:cNvSpPr/>
          <p:nvPr>
            <p:ph idx="2" type="sldImg"/>
          </p:nvPr>
        </p:nvSpPr>
        <p:spPr>
          <a:xfrm>
            <a:off x="1195387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4" name="Google Shape;534;p47:notes"/>
          <p:cNvSpPr txBox="1"/>
          <p:nvPr>
            <p:ph idx="1" type="body"/>
          </p:nvPr>
        </p:nvSpPr>
        <p:spPr>
          <a:xfrm>
            <a:off x="935037" y="4387850"/>
            <a:ext cx="5140325" cy="4156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8:notes"/>
          <p:cNvSpPr txBox="1"/>
          <p:nvPr/>
        </p:nvSpPr>
        <p:spPr>
          <a:xfrm>
            <a:off x="3971925" y="8774112"/>
            <a:ext cx="3038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49" name="Google Shape;549;p48:notes"/>
          <p:cNvSpPr/>
          <p:nvPr>
            <p:ph idx="2" type="sldImg"/>
          </p:nvPr>
        </p:nvSpPr>
        <p:spPr>
          <a:xfrm>
            <a:off x="1195387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0" name="Google Shape;550;p48:notes"/>
          <p:cNvSpPr txBox="1"/>
          <p:nvPr>
            <p:ph idx="1" type="body"/>
          </p:nvPr>
        </p:nvSpPr>
        <p:spPr>
          <a:xfrm>
            <a:off x="935037" y="4387850"/>
            <a:ext cx="5140325" cy="4156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/>
          <p:nvPr/>
        </p:nvSpPr>
        <p:spPr>
          <a:xfrm>
            <a:off x="3971925" y="8774112"/>
            <a:ext cx="3038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16" name="Google Shape;116;p5:notes"/>
          <p:cNvSpPr/>
          <p:nvPr>
            <p:ph idx="2" type="sldImg"/>
          </p:nvPr>
        </p:nvSpPr>
        <p:spPr>
          <a:xfrm>
            <a:off x="1198562" y="693737"/>
            <a:ext cx="4616450" cy="34623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7" name="Google Shape;117;p5:notes"/>
          <p:cNvSpPr txBox="1"/>
          <p:nvPr>
            <p:ph idx="1" type="body"/>
          </p:nvPr>
        </p:nvSpPr>
        <p:spPr>
          <a:xfrm>
            <a:off x="935037" y="4386262"/>
            <a:ext cx="5140325" cy="4156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350" lIns="90725" spcFirstLastPara="1" rIns="90725" wrap="square" tIns="45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9:notes"/>
          <p:cNvSpPr txBox="1"/>
          <p:nvPr/>
        </p:nvSpPr>
        <p:spPr>
          <a:xfrm>
            <a:off x="3971925" y="8774112"/>
            <a:ext cx="3038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59" name="Google Shape;559;p49:notes"/>
          <p:cNvSpPr/>
          <p:nvPr>
            <p:ph idx="2" type="sldImg"/>
          </p:nvPr>
        </p:nvSpPr>
        <p:spPr>
          <a:xfrm>
            <a:off x="1195387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0" name="Google Shape;560;p49:notes"/>
          <p:cNvSpPr txBox="1"/>
          <p:nvPr>
            <p:ph idx="1" type="body"/>
          </p:nvPr>
        </p:nvSpPr>
        <p:spPr>
          <a:xfrm>
            <a:off x="935037" y="4387850"/>
            <a:ext cx="5140325" cy="4156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0:notes"/>
          <p:cNvSpPr txBox="1"/>
          <p:nvPr/>
        </p:nvSpPr>
        <p:spPr>
          <a:xfrm>
            <a:off x="3971925" y="8774112"/>
            <a:ext cx="3038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71" name="Google Shape;571;p50:notes"/>
          <p:cNvSpPr/>
          <p:nvPr>
            <p:ph idx="2" type="sldImg"/>
          </p:nvPr>
        </p:nvSpPr>
        <p:spPr>
          <a:xfrm>
            <a:off x="1208087" y="700087"/>
            <a:ext cx="4598987" cy="34496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2" name="Google Shape;572;p50:notes"/>
          <p:cNvSpPr txBox="1"/>
          <p:nvPr>
            <p:ph idx="1" type="body"/>
          </p:nvPr>
        </p:nvSpPr>
        <p:spPr>
          <a:xfrm>
            <a:off x="933450" y="4387850"/>
            <a:ext cx="5141912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1:notes"/>
          <p:cNvSpPr txBox="1"/>
          <p:nvPr/>
        </p:nvSpPr>
        <p:spPr>
          <a:xfrm>
            <a:off x="3971925" y="8774112"/>
            <a:ext cx="3038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83" name="Google Shape;583;p51:notes"/>
          <p:cNvSpPr/>
          <p:nvPr>
            <p:ph idx="2" type="sldImg"/>
          </p:nvPr>
        </p:nvSpPr>
        <p:spPr>
          <a:xfrm>
            <a:off x="1195387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4" name="Google Shape;584;p51:notes"/>
          <p:cNvSpPr txBox="1"/>
          <p:nvPr>
            <p:ph idx="1" type="body"/>
          </p:nvPr>
        </p:nvSpPr>
        <p:spPr>
          <a:xfrm>
            <a:off x="935037" y="4387850"/>
            <a:ext cx="5140325" cy="4156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2:notes"/>
          <p:cNvSpPr txBox="1"/>
          <p:nvPr/>
        </p:nvSpPr>
        <p:spPr>
          <a:xfrm>
            <a:off x="3971925" y="8774112"/>
            <a:ext cx="3038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92" name="Google Shape;592;p52:notes"/>
          <p:cNvSpPr/>
          <p:nvPr>
            <p:ph idx="2" type="sldImg"/>
          </p:nvPr>
        </p:nvSpPr>
        <p:spPr>
          <a:xfrm>
            <a:off x="1195387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3" name="Google Shape;593;p52:notes"/>
          <p:cNvSpPr txBox="1"/>
          <p:nvPr>
            <p:ph idx="1" type="body"/>
          </p:nvPr>
        </p:nvSpPr>
        <p:spPr>
          <a:xfrm>
            <a:off x="935037" y="4387850"/>
            <a:ext cx="5140325" cy="4156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3:notes"/>
          <p:cNvSpPr txBox="1"/>
          <p:nvPr/>
        </p:nvSpPr>
        <p:spPr>
          <a:xfrm>
            <a:off x="3971925" y="8774112"/>
            <a:ext cx="3038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603" name="Google Shape;603;p53:notes"/>
          <p:cNvSpPr/>
          <p:nvPr>
            <p:ph idx="2" type="sldImg"/>
          </p:nvPr>
        </p:nvSpPr>
        <p:spPr>
          <a:xfrm>
            <a:off x="1208087" y="700087"/>
            <a:ext cx="4598987" cy="34496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4" name="Google Shape;604;p53:notes"/>
          <p:cNvSpPr txBox="1"/>
          <p:nvPr>
            <p:ph idx="1" type="body"/>
          </p:nvPr>
        </p:nvSpPr>
        <p:spPr>
          <a:xfrm>
            <a:off x="933450" y="4387850"/>
            <a:ext cx="5141912" cy="41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4:notes"/>
          <p:cNvSpPr txBox="1"/>
          <p:nvPr/>
        </p:nvSpPr>
        <p:spPr>
          <a:xfrm>
            <a:off x="3971925" y="8774112"/>
            <a:ext cx="3038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619" name="Google Shape;619;p54:notes"/>
          <p:cNvSpPr/>
          <p:nvPr>
            <p:ph idx="2" type="sldImg"/>
          </p:nvPr>
        </p:nvSpPr>
        <p:spPr>
          <a:xfrm>
            <a:off x="1195387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0" name="Google Shape;620;p54:notes"/>
          <p:cNvSpPr txBox="1"/>
          <p:nvPr>
            <p:ph idx="1" type="body"/>
          </p:nvPr>
        </p:nvSpPr>
        <p:spPr>
          <a:xfrm>
            <a:off x="935037" y="4387850"/>
            <a:ext cx="5140325" cy="4156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5:notes"/>
          <p:cNvSpPr txBox="1"/>
          <p:nvPr/>
        </p:nvSpPr>
        <p:spPr>
          <a:xfrm>
            <a:off x="3971925" y="8774112"/>
            <a:ext cx="3038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629" name="Google Shape;629;p55:notes"/>
          <p:cNvSpPr/>
          <p:nvPr>
            <p:ph idx="2" type="sldImg"/>
          </p:nvPr>
        </p:nvSpPr>
        <p:spPr>
          <a:xfrm>
            <a:off x="1195387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0" name="Google Shape;630;p55:notes"/>
          <p:cNvSpPr txBox="1"/>
          <p:nvPr>
            <p:ph idx="1" type="body"/>
          </p:nvPr>
        </p:nvSpPr>
        <p:spPr>
          <a:xfrm>
            <a:off x="935037" y="4387850"/>
            <a:ext cx="5140325" cy="4156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6:notes"/>
          <p:cNvSpPr txBox="1"/>
          <p:nvPr/>
        </p:nvSpPr>
        <p:spPr>
          <a:xfrm>
            <a:off x="3971925" y="8774112"/>
            <a:ext cx="3038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639" name="Google Shape;639;p56:notes"/>
          <p:cNvSpPr/>
          <p:nvPr>
            <p:ph idx="2" type="sldImg"/>
          </p:nvPr>
        </p:nvSpPr>
        <p:spPr>
          <a:xfrm>
            <a:off x="1195387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0" name="Google Shape;640;p56:notes"/>
          <p:cNvSpPr txBox="1"/>
          <p:nvPr>
            <p:ph idx="1" type="body"/>
          </p:nvPr>
        </p:nvSpPr>
        <p:spPr>
          <a:xfrm>
            <a:off x="935037" y="4387850"/>
            <a:ext cx="5140325" cy="4156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7:notes"/>
          <p:cNvSpPr txBox="1"/>
          <p:nvPr/>
        </p:nvSpPr>
        <p:spPr>
          <a:xfrm>
            <a:off x="3971925" y="8774112"/>
            <a:ext cx="3038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648" name="Google Shape;648;p57:notes"/>
          <p:cNvSpPr/>
          <p:nvPr>
            <p:ph idx="2" type="sldImg"/>
          </p:nvPr>
        </p:nvSpPr>
        <p:spPr>
          <a:xfrm>
            <a:off x="1195387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9" name="Google Shape;649;p57:notes"/>
          <p:cNvSpPr txBox="1"/>
          <p:nvPr>
            <p:ph idx="1" type="body"/>
          </p:nvPr>
        </p:nvSpPr>
        <p:spPr>
          <a:xfrm>
            <a:off x="935037" y="4387850"/>
            <a:ext cx="5140325" cy="4156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8:notes"/>
          <p:cNvSpPr txBox="1"/>
          <p:nvPr/>
        </p:nvSpPr>
        <p:spPr>
          <a:xfrm>
            <a:off x="3971925" y="8774112"/>
            <a:ext cx="3038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656" name="Google Shape;656;p58:notes"/>
          <p:cNvSpPr/>
          <p:nvPr>
            <p:ph idx="2" type="sldImg"/>
          </p:nvPr>
        </p:nvSpPr>
        <p:spPr>
          <a:xfrm>
            <a:off x="1195387" y="692150"/>
            <a:ext cx="4619625" cy="34639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7" name="Google Shape;657;p58:notes"/>
          <p:cNvSpPr txBox="1"/>
          <p:nvPr>
            <p:ph idx="1" type="body"/>
          </p:nvPr>
        </p:nvSpPr>
        <p:spPr>
          <a:xfrm>
            <a:off x="935037" y="4387850"/>
            <a:ext cx="5140325" cy="4156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50" spcFirstLastPara="1" rIns="93150" wrap="square" tIns="46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:notes"/>
          <p:cNvSpPr txBox="1"/>
          <p:nvPr/>
        </p:nvSpPr>
        <p:spPr>
          <a:xfrm>
            <a:off x="3971925" y="8774112"/>
            <a:ext cx="3038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24" name="Google Shape;124;p6:notes"/>
          <p:cNvSpPr/>
          <p:nvPr>
            <p:ph idx="2" type="sldImg"/>
          </p:nvPr>
        </p:nvSpPr>
        <p:spPr>
          <a:xfrm>
            <a:off x="1198562" y="693737"/>
            <a:ext cx="4616450" cy="34623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5" name="Google Shape;125;p6:notes"/>
          <p:cNvSpPr txBox="1"/>
          <p:nvPr>
            <p:ph idx="1" type="body"/>
          </p:nvPr>
        </p:nvSpPr>
        <p:spPr>
          <a:xfrm>
            <a:off x="935037" y="4386262"/>
            <a:ext cx="5140325" cy="4156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350" lIns="90725" spcFirstLastPara="1" rIns="90725" wrap="square" tIns="45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 txBox="1"/>
          <p:nvPr/>
        </p:nvSpPr>
        <p:spPr>
          <a:xfrm>
            <a:off x="3971925" y="8774112"/>
            <a:ext cx="3038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32" name="Google Shape;132;p7:notes"/>
          <p:cNvSpPr/>
          <p:nvPr>
            <p:ph idx="2" type="sldImg"/>
          </p:nvPr>
        </p:nvSpPr>
        <p:spPr>
          <a:xfrm>
            <a:off x="1198562" y="693737"/>
            <a:ext cx="4616450" cy="34623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3" name="Google Shape;133;p7:notes"/>
          <p:cNvSpPr txBox="1"/>
          <p:nvPr>
            <p:ph idx="1" type="body"/>
          </p:nvPr>
        </p:nvSpPr>
        <p:spPr>
          <a:xfrm>
            <a:off x="935037" y="4386262"/>
            <a:ext cx="5140325" cy="4156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350" lIns="90725" spcFirstLastPara="1" rIns="90725" wrap="square" tIns="45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8:notes"/>
          <p:cNvSpPr txBox="1"/>
          <p:nvPr/>
        </p:nvSpPr>
        <p:spPr>
          <a:xfrm>
            <a:off x="3971925" y="8774112"/>
            <a:ext cx="3038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40" name="Google Shape;140;p8:notes"/>
          <p:cNvSpPr/>
          <p:nvPr>
            <p:ph idx="2" type="sldImg"/>
          </p:nvPr>
        </p:nvSpPr>
        <p:spPr>
          <a:xfrm>
            <a:off x="1158875" y="673100"/>
            <a:ext cx="4692650" cy="35194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1" name="Google Shape;141;p8:notes"/>
          <p:cNvSpPr txBox="1"/>
          <p:nvPr>
            <p:ph idx="1" type="body"/>
          </p:nvPr>
        </p:nvSpPr>
        <p:spPr>
          <a:xfrm>
            <a:off x="925512" y="4418012"/>
            <a:ext cx="5159375" cy="4117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625" lIns="91250" spcFirstLastPara="1" rIns="91250" wrap="square" tIns="45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:notes"/>
          <p:cNvSpPr txBox="1"/>
          <p:nvPr/>
        </p:nvSpPr>
        <p:spPr>
          <a:xfrm>
            <a:off x="3971925" y="8774112"/>
            <a:ext cx="3038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b" bIns="46575" lIns="93150" spcFirstLastPara="1" rIns="93150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48" name="Google Shape;148;p9:notes"/>
          <p:cNvSpPr/>
          <p:nvPr>
            <p:ph idx="2" type="sldImg"/>
          </p:nvPr>
        </p:nvSpPr>
        <p:spPr>
          <a:xfrm>
            <a:off x="1158875" y="673100"/>
            <a:ext cx="4692650" cy="35194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9" name="Google Shape;149;p9:notes"/>
          <p:cNvSpPr txBox="1"/>
          <p:nvPr>
            <p:ph idx="1" type="body"/>
          </p:nvPr>
        </p:nvSpPr>
        <p:spPr>
          <a:xfrm>
            <a:off x="925512" y="4418012"/>
            <a:ext cx="5159375" cy="4117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625" lIns="91250" spcFirstLastPara="1" rIns="91250" wrap="square" tIns="45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2 Content" type="txAndTwoObj">
  <p:cSld name="TEXT_AND_TWO_OBJECTS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60"/>
          <p:cNvSpPr txBox="1"/>
          <p:nvPr>
            <p:ph type="title"/>
          </p:nvPr>
        </p:nvSpPr>
        <p:spPr>
          <a:xfrm>
            <a:off x="152400" y="304800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60"/>
          <p:cNvSpPr txBox="1"/>
          <p:nvPr>
            <p:ph idx="1" type="body"/>
          </p:nvPr>
        </p:nvSpPr>
        <p:spPr>
          <a:xfrm>
            <a:off x="304800" y="1295400"/>
            <a:ext cx="41148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7180" lvl="0" marL="457200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indent="-291465" lvl="1" marL="914400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indent="-285750" lvl="2" marL="1371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3pPr>
            <a:lvl4pPr indent="-291464" lvl="3" marL="1828800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indent="-285750" lvl="4" marL="22860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indent="-285750" lvl="5" marL="27432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indent="-285750" lvl="7" marL="3657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indent="-285750" lvl="8" marL="41148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7" name="Google Shape;17;p60"/>
          <p:cNvSpPr txBox="1"/>
          <p:nvPr>
            <p:ph idx="2" type="body"/>
          </p:nvPr>
        </p:nvSpPr>
        <p:spPr>
          <a:xfrm>
            <a:off x="4572000" y="1295400"/>
            <a:ext cx="411480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7180" lvl="0" marL="457200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indent="-291465" lvl="1" marL="914400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indent="-285750" lvl="2" marL="1371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3pPr>
            <a:lvl4pPr indent="-291464" lvl="3" marL="1828800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indent="-285750" lvl="4" marL="22860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indent="-285750" lvl="5" marL="27432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indent="-285750" lvl="7" marL="3657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indent="-285750" lvl="8" marL="41148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8" name="Google Shape;18;p60"/>
          <p:cNvSpPr txBox="1"/>
          <p:nvPr>
            <p:ph idx="3" type="body"/>
          </p:nvPr>
        </p:nvSpPr>
        <p:spPr>
          <a:xfrm>
            <a:off x="4572000" y="3962400"/>
            <a:ext cx="411480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7180" lvl="0" marL="457200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indent="-291465" lvl="1" marL="914400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indent="-285750" lvl="2" marL="1371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3pPr>
            <a:lvl4pPr indent="-291464" lvl="3" marL="1828800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indent="-285750" lvl="4" marL="22860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indent="-285750" lvl="5" marL="27432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indent="-285750" lvl="7" marL="3657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indent="-285750" lvl="8" marL="41148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9" name="Google Shape;19;p60"/>
          <p:cNvSpPr txBox="1"/>
          <p:nvPr>
            <p:ph idx="12" type="sldNum"/>
          </p:nvPr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zoom dir="ou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9"/>
          <p:cNvSpPr txBox="1"/>
          <p:nvPr>
            <p:ph type="title"/>
          </p:nvPr>
        </p:nvSpPr>
        <p:spPr>
          <a:xfrm>
            <a:off x="152400" y="304800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9"/>
          <p:cNvSpPr txBox="1"/>
          <p:nvPr>
            <p:ph idx="1" type="body"/>
          </p:nvPr>
        </p:nvSpPr>
        <p:spPr>
          <a:xfrm rot="5400000">
            <a:off x="1905000" y="-304800"/>
            <a:ext cx="5181600" cy="83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7180" lvl="0" marL="457200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indent="-291465" lvl="1" marL="914400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indent="-285750" lvl="2" marL="1371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3pPr>
            <a:lvl4pPr indent="-291464" lvl="3" marL="1828800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indent="-285750" lvl="4" marL="22860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indent="-285750" lvl="5" marL="27432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indent="-285750" lvl="7" marL="3657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indent="-285750" lvl="8" marL="41148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58" name="Google Shape;58;p69"/>
          <p:cNvSpPr txBox="1"/>
          <p:nvPr>
            <p:ph idx="12" type="sldNum"/>
          </p:nvPr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zoom dir="ou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7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7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66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5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495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9pPr>
          </a:lstStyle>
          <a:p/>
        </p:txBody>
      </p:sp>
      <p:sp>
        <p:nvSpPr>
          <p:cNvPr id="63" name="Google Shape;63;p70"/>
          <p:cNvSpPr txBox="1"/>
          <p:nvPr>
            <p:ph idx="12" type="sldNum"/>
          </p:nvPr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zoom dir="ou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7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0520" lvl="0" marL="457200" algn="l">
              <a:spcBef>
                <a:spcPts val="640"/>
              </a:spcBef>
              <a:spcAft>
                <a:spcPts val="0"/>
              </a:spcAft>
              <a:buSzPts val="1920"/>
              <a:buChar char="■"/>
              <a:defRPr sz="3200"/>
            </a:lvl1pPr>
            <a:lvl2pPr indent="-326390" lvl="1" marL="914400" algn="l">
              <a:spcBef>
                <a:spcPts val="560"/>
              </a:spcBef>
              <a:spcAft>
                <a:spcPts val="0"/>
              </a:spcAft>
              <a:buSzPts val="1540"/>
              <a:buChar char="■"/>
              <a:defRPr sz="2800"/>
            </a:lvl2pPr>
            <a:lvl3pPr indent="-304800" lvl="2" marL="1371600" algn="l">
              <a:spcBef>
                <a:spcPts val="480"/>
              </a:spcBef>
              <a:spcAft>
                <a:spcPts val="0"/>
              </a:spcAft>
              <a:buSzPts val="1200"/>
              <a:buChar char="■"/>
              <a:defRPr sz="2400"/>
            </a:lvl3pPr>
            <a:lvl4pPr indent="-298450" lvl="3" marL="1828800" algn="l">
              <a:spcBef>
                <a:spcPts val="400"/>
              </a:spcBef>
              <a:spcAft>
                <a:spcPts val="0"/>
              </a:spcAft>
              <a:buSzPts val="1100"/>
              <a:buChar char="■"/>
              <a:defRPr sz="2000"/>
            </a:lvl4pPr>
            <a:lvl5pPr indent="-292100" lvl="4" marL="2286000" algn="l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5pPr>
            <a:lvl6pPr indent="-292100" lvl="5" marL="2743200" algn="l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6pPr>
            <a:lvl7pPr indent="-292100" lvl="6" marL="3200400" algn="l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7pPr>
            <a:lvl8pPr indent="-292100" lvl="7" marL="3657600" algn="l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8pPr>
            <a:lvl9pPr indent="-292100" lvl="8" marL="4114800" algn="l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9pPr>
          </a:lstStyle>
          <a:p/>
        </p:txBody>
      </p:sp>
      <p:sp>
        <p:nvSpPr>
          <p:cNvPr id="67" name="Google Shape;67;p7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84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66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5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495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9pPr>
          </a:lstStyle>
          <a:p/>
        </p:txBody>
      </p:sp>
      <p:sp>
        <p:nvSpPr>
          <p:cNvPr id="68" name="Google Shape;68;p71"/>
          <p:cNvSpPr txBox="1"/>
          <p:nvPr>
            <p:ph idx="12" type="sldNum"/>
          </p:nvPr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zoom dir="ou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7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144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1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9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88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8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8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8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8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800"/>
              <a:buNone/>
              <a:defRPr b="1" sz="1600"/>
            </a:lvl9pPr>
          </a:lstStyle>
          <a:p/>
        </p:txBody>
      </p:sp>
      <p:sp>
        <p:nvSpPr>
          <p:cNvPr id="72" name="Google Shape;72;p7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480"/>
              </a:spcBef>
              <a:spcAft>
                <a:spcPts val="0"/>
              </a:spcAft>
              <a:buSzPts val="1440"/>
              <a:buChar char="■"/>
              <a:defRPr sz="2400"/>
            </a:lvl1pPr>
            <a:lvl2pPr indent="-298450" lvl="1" marL="914400" algn="l">
              <a:spcBef>
                <a:spcPts val="400"/>
              </a:spcBef>
              <a:spcAft>
                <a:spcPts val="0"/>
              </a:spcAft>
              <a:buSzPts val="1100"/>
              <a:buChar char="■"/>
              <a:defRPr sz="2000"/>
            </a:lvl2pPr>
            <a:lvl3pPr indent="-285750" lvl="2" marL="1371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3pPr>
            <a:lvl4pPr indent="-284480" lvl="3" marL="1828800" algn="l">
              <a:spcBef>
                <a:spcPts val="320"/>
              </a:spcBef>
              <a:spcAft>
                <a:spcPts val="0"/>
              </a:spcAft>
              <a:buSzPts val="880"/>
              <a:buChar char="■"/>
              <a:defRPr sz="1600"/>
            </a:lvl4pPr>
            <a:lvl5pPr indent="-279400" lvl="4" marL="22860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5pPr>
            <a:lvl6pPr indent="-279400" lvl="5" marL="27432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6pPr>
            <a:lvl7pPr indent="-279400" lvl="6" marL="32004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7pPr>
            <a:lvl8pPr indent="-279400" lvl="7" marL="36576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8pPr>
            <a:lvl9pPr indent="-279400" lvl="8" marL="41148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9pPr>
          </a:lstStyle>
          <a:p/>
        </p:txBody>
      </p:sp>
      <p:sp>
        <p:nvSpPr>
          <p:cNvPr id="73" name="Google Shape;73;p7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144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1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9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88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8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8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8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8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800"/>
              <a:buNone/>
              <a:defRPr b="1" sz="1600"/>
            </a:lvl9pPr>
          </a:lstStyle>
          <a:p/>
        </p:txBody>
      </p:sp>
      <p:sp>
        <p:nvSpPr>
          <p:cNvPr id="74" name="Google Shape;74;p7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480"/>
              </a:spcBef>
              <a:spcAft>
                <a:spcPts val="0"/>
              </a:spcAft>
              <a:buSzPts val="1440"/>
              <a:buChar char="■"/>
              <a:defRPr sz="2400"/>
            </a:lvl1pPr>
            <a:lvl2pPr indent="-298450" lvl="1" marL="914400" algn="l">
              <a:spcBef>
                <a:spcPts val="400"/>
              </a:spcBef>
              <a:spcAft>
                <a:spcPts val="0"/>
              </a:spcAft>
              <a:buSzPts val="1100"/>
              <a:buChar char="■"/>
              <a:defRPr sz="2000"/>
            </a:lvl2pPr>
            <a:lvl3pPr indent="-285750" lvl="2" marL="1371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3pPr>
            <a:lvl4pPr indent="-284480" lvl="3" marL="1828800" algn="l">
              <a:spcBef>
                <a:spcPts val="320"/>
              </a:spcBef>
              <a:spcAft>
                <a:spcPts val="0"/>
              </a:spcAft>
              <a:buSzPts val="880"/>
              <a:buChar char="■"/>
              <a:defRPr sz="1600"/>
            </a:lvl4pPr>
            <a:lvl5pPr indent="-279400" lvl="4" marL="22860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5pPr>
            <a:lvl6pPr indent="-279400" lvl="5" marL="27432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6pPr>
            <a:lvl7pPr indent="-279400" lvl="6" marL="32004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7pPr>
            <a:lvl8pPr indent="-279400" lvl="7" marL="36576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8pPr>
            <a:lvl9pPr indent="-279400" lvl="8" marL="4114800" algn="l">
              <a:spcBef>
                <a:spcPts val="320"/>
              </a:spcBef>
              <a:spcAft>
                <a:spcPts val="0"/>
              </a:spcAft>
              <a:buSzPts val="800"/>
              <a:buChar char="■"/>
              <a:defRPr sz="1600"/>
            </a:lvl9pPr>
          </a:lstStyle>
          <a:p/>
        </p:txBody>
      </p:sp>
      <p:sp>
        <p:nvSpPr>
          <p:cNvPr id="75" name="Google Shape;75;p72"/>
          <p:cNvSpPr txBox="1"/>
          <p:nvPr>
            <p:ph idx="12" type="sldNum"/>
          </p:nvPr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zoom dir="ou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7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1200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990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800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77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700"/>
              <a:buNone/>
              <a:defRPr sz="1400"/>
            </a:lvl9pPr>
          </a:lstStyle>
          <a:p/>
        </p:txBody>
      </p:sp>
      <p:sp>
        <p:nvSpPr>
          <p:cNvPr id="79" name="Google Shape;79;p73"/>
          <p:cNvSpPr txBox="1"/>
          <p:nvPr>
            <p:ph idx="12" type="sldNum"/>
          </p:nvPr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zoom dir="ou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1"/>
          <p:cNvSpPr txBox="1"/>
          <p:nvPr>
            <p:ph type="title"/>
          </p:nvPr>
        </p:nvSpPr>
        <p:spPr>
          <a:xfrm>
            <a:off x="152400" y="304800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61"/>
          <p:cNvSpPr txBox="1"/>
          <p:nvPr>
            <p:ph idx="1" type="body"/>
          </p:nvPr>
        </p:nvSpPr>
        <p:spPr>
          <a:xfrm>
            <a:off x="304800" y="1295400"/>
            <a:ext cx="83820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7180" lvl="0" marL="457200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indent="-291465" lvl="1" marL="914400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indent="-285750" lvl="2" marL="1371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3pPr>
            <a:lvl4pPr indent="-291464" lvl="3" marL="1828800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indent="-285750" lvl="4" marL="22860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indent="-285750" lvl="5" marL="27432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indent="-285750" lvl="7" marL="3657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indent="-285750" lvl="8" marL="41148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3" name="Google Shape;23;p61"/>
          <p:cNvSpPr txBox="1"/>
          <p:nvPr>
            <p:ph idx="12" type="sldNum"/>
          </p:nvPr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zoom dir="ou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, and Content" type="txAndObj">
  <p:cSld name="TEXT_AND_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2"/>
          <p:cNvSpPr txBox="1"/>
          <p:nvPr>
            <p:ph type="title"/>
          </p:nvPr>
        </p:nvSpPr>
        <p:spPr>
          <a:xfrm>
            <a:off x="152400" y="304800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62"/>
          <p:cNvSpPr txBox="1"/>
          <p:nvPr>
            <p:ph idx="1" type="body"/>
          </p:nvPr>
        </p:nvSpPr>
        <p:spPr>
          <a:xfrm>
            <a:off x="304800" y="1295400"/>
            <a:ext cx="41148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7180" lvl="0" marL="457200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indent="-291465" lvl="1" marL="914400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indent="-285750" lvl="2" marL="1371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3pPr>
            <a:lvl4pPr indent="-291464" lvl="3" marL="1828800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indent="-285750" lvl="4" marL="22860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indent="-285750" lvl="5" marL="27432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indent="-285750" lvl="7" marL="3657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indent="-285750" lvl="8" marL="41148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7" name="Google Shape;27;p62"/>
          <p:cNvSpPr txBox="1"/>
          <p:nvPr>
            <p:ph idx="2" type="body"/>
          </p:nvPr>
        </p:nvSpPr>
        <p:spPr>
          <a:xfrm>
            <a:off x="4572000" y="1295400"/>
            <a:ext cx="41148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7180" lvl="0" marL="457200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indent="-291465" lvl="1" marL="914400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indent="-285750" lvl="2" marL="1371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3pPr>
            <a:lvl4pPr indent="-291464" lvl="3" marL="1828800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indent="-285750" lvl="4" marL="22860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indent="-285750" lvl="5" marL="27432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indent="-285750" lvl="7" marL="3657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indent="-285750" lvl="8" marL="41148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28" name="Google Shape;28;p62"/>
          <p:cNvSpPr txBox="1"/>
          <p:nvPr>
            <p:ph idx="12" type="sldNum"/>
          </p:nvPr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zoom dir="ou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hart" type="txAndChart">
  <p:cSld name="TEXT_AND_CHAR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3"/>
          <p:cNvSpPr txBox="1"/>
          <p:nvPr>
            <p:ph type="title"/>
          </p:nvPr>
        </p:nvSpPr>
        <p:spPr>
          <a:xfrm>
            <a:off x="152400" y="304800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3"/>
          <p:cNvSpPr txBox="1"/>
          <p:nvPr>
            <p:ph idx="1" type="body"/>
          </p:nvPr>
        </p:nvSpPr>
        <p:spPr>
          <a:xfrm>
            <a:off x="304800" y="1295400"/>
            <a:ext cx="41148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7180" lvl="0" marL="457200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indent="-291465" lvl="1" marL="914400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indent="-285750" lvl="2" marL="1371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3pPr>
            <a:lvl4pPr indent="-291464" lvl="3" marL="1828800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indent="-285750" lvl="4" marL="22860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indent="-285750" lvl="5" marL="27432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indent="-285750" lvl="7" marL="3657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indent="-285750" lvl="8" marL="41148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32" name="Google Shape;32;p63"/>
          <p:cNvSpPr/>
          <p:nvPr>
            <p:ph idx="2" type="chart"/>
          </p:nvPr>
        </p:nvSpPr>
        <p:spPr>
          <a:xfrm>
            <a:off x="4572000" y="1295400"/>
            <a:ext cx="41148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  <a:defRPr b="0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  <a:defRPr b="0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3" name="Google Shape;33;p63"/>
          <p:cNvSpPr txBox="1"/>
          <p:nvPr>
            <p:ph idx="12" type="sldNum"/>
          </p:nvPr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zoom dir="ou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4"/>
          <p:cNvSpPr txBox="1"/>
          <p:nvPr>
            <p:ph type="title"/>
          </p:nvPr>
        </p:nvSpPr>
        <p:spPr>
          <a:xfrm>
            <a:off x="152400" y="304800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4"/>
          <p:cNvSpPr txBox="1"/>
          <p:nvPr>
            <p:ph idx="1" type="body"/>
          </p:nvPr>
        </p:nvSpPr>
        <p:spPr>
          <a:xfrm>
            <a:off x="304800" y="1295400"/>
            <a:ext cx="41148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5280" lvl="0" marL="457200" algn="l">
              <a:spcBef>
                <a:spcPts val="560"/>
              </a:spcBef>
              <a:spcAft>
                <a:spcPts val="0"/>
              </a:spcAft>
              <a:buSzPts val="1680"/>
              <a:buChar char="■"/>
              <a:defRPr sz="2800"/>
            </a:lvl1pPr>
            <a:lvl2pPr indent="-312419" lvl="1" marL="914400" algn="l">
              <a:spcBef>
                <a:spcPts val="480"/>
              </a:spcBef>
              <a:spcAft>
                <a:spcPts val="0"/>
              </a:spcAft>
              <a:buSzPts val="1320"/>
              <a:buChar char="■"/>
              <a:defRPr sz="2400"/>
            </a:lvl2pPr>
            <a:lvl3pPr indent="-292100" lvl="2" marL="1371600" algn="l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3pPr>
            <a:lvl4pPr indent="-291464" lvl="3" marL="1828800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 sz="1800"/>
            </a:lvl4pPr>
            <a:lvl5pPr indent="-285750" lvl="4" marL="22860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5pPr>
            <a:lvl6pPr indent="-285750" lvl="5" marL="27432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6pPr>
            <a:lvl7pPr indent="-285750" lvl="6" marL="32004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7pPr>
            <a:lvl8pPr indent="-285750" lvl="7" marL="3657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8pPr>
            <a:lvl9pPr indent="-285750" lvl="8" marL="41148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9pPr>
          </a:lstStyle>
          <a:p/>
        </p:txBody>
      </p:sp>
      <p:sp>
        <p:nvSpPr>
          <p:cNvPr id="37" name="Google Shape;37;p64"/>
          <p:cNvSpPr txBox="1"/>
          <p:nvPr>
            <p:ph idx="2" type="body"/>
          </p:nvPr>
        </p:nvSpPr>
        <p:spPr>
          <a:xfrm>
            <a:off x="4572000" y="1295400"/>
            <a:ext cx="41148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5280" lvl="0" marL="457200" algn="l">
              <a:spcBef>
                <a:spcPts val="560"/>
              </a:spcBef>
              <a:spcAft>
                <a:spcPts val="0"/>
              </a:spcAft>
              <a:buSzPts val="1680"/>
              <a:buChar char="■"/>
              <a:defRPr sz="2800"/>
            </a:lvl1pPr>
            <a:lvl2pPr indent="-312419" lvl="1" marL="914400" algn="l">
              <a:spcBef>
                <a:spcPts val="480"/>
              </a:spcBef>
              <a:spcAft>
                <a:spcPts val="0"/>
              </a:spcAft>
              <a:buSzPts val="1320"/>
              <a:buChar char="■"/>
              <a:defRPr sz="2400"/>
            </a:lvl2pPr>
            <a:lvl3pPr indent="-292100" lvl="2" marL="1371600" algn="l">
              <a:spcBef>
                <a:spcPts val="400"/>
              </a:spcBef>
              <a:spcAft>
                <a:spcPts val="0"/>
              </a:spcAft>
              <a:buSzPts val="1000"/>
              <a:buChar char="■"/>
              <a:defRPr sz="2000"/>
            </a:lvl3pPr>
            <a:lvl4pPr indent="-291464" lvl="3" marL="1828800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 sz="1800"/>
            </a:lvl4pPr>
            <a:lvl5pPr indent="-285750" lvl="4" marL="22860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5pPr>
            <a:lvl6pPr indent="-285750" lvl="5" marL="27432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6pPr>
            <a:lvl7pPr indent="-285750" lvl="6" marL="32004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7pPr>
            <a:lvl8pPr indent="-285750" lvl="7" marL="3657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8pPr>
            <a:lvl9pPr indent="-285750" lvl="8" marL="41148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 sz="1800"/>
            </a:lvl9pPr>
          </a:lstStyle>
          <a:p/>
        </p:txBody>
      </p:sp>
      <p:sp>
        <p:nvSpPr>
          <p:cNvPr id="38" name="Google Shape;38;p64"/>
          <p:cNvSpPr txBox="1"/>
          <p:nvPr>
            <p:ph idx="12" type="sldNum"/>
          </p:nvPr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zoom dir="ou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4 Content" type="fourObj">
  <p:cSld name="FOUR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5"/>
          <p:cNvSpPr txBox="1"/>
          <p:nvPr>
            <p:ph type="title"/>
          </p:nvPr>
        </p:nvSpPr>
        <p:spPr>
          <a:xfrm>
            <a:off x="152400" y="304800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5"/>
          <p:cNvSpPr txBox="1"/>
          <p:nvPr>
            <p:ph idx="1" type="body"/>
          </p:nvPr>
        </p:nvSpPr>
        <p:spPr>
          <a:xfrm>
            <a:off x="304800" y="1295400"/>
            <a:ext cx="411480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7180" lvl="0" marL="457200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indent="-291465" lvl="1" marL="914400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indent="-285750" lvl="2" marL="1371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3pPr>
            <a:lvl4pPr indent="-291464" lvl="3" marL="1828800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indent="-285750" lvl="4" marL="22860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indent="-285750" lvl="5" marL="27432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indent="-285750" lvl="7" marL="3657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indent="-285750" lvl="8" marL="41148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42" name="Google Shape;42;p65"/>
          <p:cNvSpPr txBox="1"/>
          <p:nvPr>
            <p:ph idx="2" type="body"/>
          </p:nvPr>
        </p:nvSpPr>
        <p:spPr>
          <a:xfrm>
            <a:off x="4572000" y="1295400"/>
            <a:ext cx="411480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7180" lvl="0" marL="457200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indent="-291465" lvl="1" marL="914400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indent="-285750" lvl="2" marL="1371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3pPr>
            <a:lvl4pPr indent="-291464" lvl="3" marL="1828800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indent="-285750" lvl="4" marL="22860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indent="-285750" lvl="5" marL="27432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indent="-285750" lvl="7" marL="3657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indent="-285750" lvl="8" marL="41148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43" name="Google Shape;43;p65"/>
          <p:cNvSpPr txBox="1"/>
          <p:nvPr>
            <p:ph idx="3" type="body"/>
          </p:nvPr>
        </p:nvSpPr>
        <p:spPr>
          <a:xfrm>
            <a:off x="304800" y="3962400"/>
            <a:ext cx="411480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7180" lvl="0" marL="457200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indent="-291465" lvl="1" marL="914400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indent="-285750" lvl="2" marL="1371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3pPr>
            <a:lvl4pPr indent="-291464" lvl="3" marL="1828800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indent="-285750" lvl="4" marL="22860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indent="-285750" lvl="5" marL="27432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indent="-285750" lvl="7" marL="3657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indent="-285750" lvl="8" marL="41148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44" name="Google Shape;44;p65"/>
          <p:cNvSpPr txBox="1"/>
          <p:nvPr>
            <p:ph idx="4" type="body"/>
          </p:nvPr>
        </p:nvSpPr>
        <p:spPr>
          <a:xfrm>
            <a:off x="4572000" y="3962400"/>
            <a:ext cx="411480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7180" lvl="0" marL="457200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indent="-291465" lvl="1" marL="914400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indent="-285750" lvl="2" marL="1371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3pPr>
            <a:lvl4pPr indent="-291464" lvl="3" marL="1828800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indent="-285750" lvl="4" marL="22860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indent="-285750" lvl="5" marL="27432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indent="-285750" lvl="7" marL="3657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indent="-285750" lvl="8" marL="41148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45" name="Google Shape;45;p65"/>
          <p:cNvSpPr txBox="1"/>
          <p:nvPr>
            <p:ph idx="12" type="sldNum"/>
          </p:nvPr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zoom dir="ou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6"/>
          <p:cNvSpPr txBox="1"/>
          <p:nvPr>
            <p:ph idx="12" type="sldNum"/>
          </p:nvPr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zoom dir="ou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7"/>
          <p:cNvSpPr txBox="1"/>
          <p:nvPr>
            <p:ph type="title"/>
          </p:nvPr>
        </p:nvSpPr>
        <p:spPr>
          <a:xfrm>
            <a:off x="152400" y="304800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7"/>
          <p:cNvSpPr txBox="1"/>
          <p:nvPr>
            <p:ph idx="12" type="sldNum"/>
          </p:nvPr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zoom dir="ou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8"/>
          <p:cNvSpPr txBox="1"/>
          <p:nvPr>
            <p:ph type="title"/>
          </p:nvPr>
        </p:nvSpPr>
        <p:spPr>
          <a:xfrm rot="5400000">
            <a:off x="4733925" y="2295525"/>
            <a:ext cx="6172200" cy="21907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8"/>
          <p:cNvSpPr txBox="1"/>
          <p:nvPr>
            <p:ph idx="1" type="body"/>
          </p:nvPr>
        </p:nvSpPr>
        <p:spPr>
          <a:xfrm rot="5400000">
            <a:off x="276225" y="180975"/>
            <a:ext cx="6172200" cy="6419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97180" lvl="0" marL="457200" algn="l">
              <a:spcBef>
                <a:spcPts val="360"/>
              </a:spcBef>
              <a:spcAft>
                <a:spcPts val="0"/>
              </a:spcAft>
              <a:buSzPts val="1080"/>
              <a:buChar char="■"/>
              <a:defRPr/>
            </a:lvl1pPr>
            <a:lvl2pPr indent="-291465" lvl="1" marL="914400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2pPr>
            <a:lvl3pPr indent="-285750" lvl="2" marL="1371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3pPr>
            <a:lvl4pPr indent="-291464" lvl="3" marL="1828800" algn="l">
              <a:spcBef>
                <a:spcPts val="360"/>
              </a:spcBef>
              <a:spcAft>
                <a:spcPts val="0"/>
              </a:spcAft>
              <a:buSzPts val="990"/>
              <a:buChar char="■"/>
              <a:defRPr/>
            </a:lvl4pPr>
            <a:lvl5pPr indent="-285750" lvl="4" marL="22860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5pPr>
            <a:lvl6pPr indent="-285750" lvl="5" marL="27432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7pPr>
            <a:lvl8pPr indent="-285750" lvl="7" marL="36576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8pPr>
            <a:lvl9pPr indent="-285750" lvl="8" marL="4114800" algn="l">
              <a:spcBef>
                <a:spcPts val="36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54" name="Google Shape;54;p68"/>
          <p:cNvSpPr txBox="1"/>
          <p:nvPr>
            <p:ph idx="12" type="sldNum"/>
          </p:nvPr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zoom dir="out"/>
  </p:transition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9"/>
          <p:cNvSpPr txBox="1"/>
          <p:nvPr/>
        </p:nvSpPr>
        <p:spPr>
          <a:xfrm>
            <a:off x="304800" y="1143000"/>
            <a:ext cx="8226425" cy="46037"/>
          </a:xfrm>
          <a:prstGeom prst="rect">
            <a:avLst/>
          </a:prstGeom>
          <a:gradFill>
            <a:gsLst>
              <a:gs pos="0">
                <a:srgbClr val="008080">
                  <a:alpha val="94901"/>
                </a:srgbClr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" name="Google Shape;11;p59"/>
          <p:cNvSpPr txBox="1"/>
          <p:nvPr>
            <p:ph type="title"/>
          </p:nvPr>
        </p:nvSpPr>
        <p:spPr>
          <a:xfrm>
            <a:off x="152400" y="304800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defRPr>
            </a:lvl9pPr>
          </a:lstStyle>
          <a:p/>
        </p:txBody>
      </p:sp>
      <p:sp>
        <p:nvSpPr>
          <p:cNvPr id="12" name="Google Shape;12;p59"/>
          <p:cNvSpPr txBox="1"/>
          <p:nvPr>
            <p:ph idx="1" type="body"/>
          </p:nvPr>
        </p:nvSpPr>
        <p:spPr>
          <a:xfrm>
            <a:off x="304800" y="1295400"/>
            <a:ext cx="83820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528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  <a:defRPr b="0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2639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  <a:defRPr b="0" i="0" sz="2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048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  <a:defRPr b="0" i="0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984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921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2921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2921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2921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2921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3" name="Google Shape;13;p59"/>
          <p:cNvSpPr txBox="1"/>
          <p:nvPr>
            <p:ph idx="12" type="sldNum"/>
          </p:nvPr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  <a:defRPr b="0" i="0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vmlDrawing" Target="../drawings/vmlDrawing1.vml"/><Relationship Id="rId4" Type="http://schemas.openxmlformats.org/officeDocument/2006/relationships/oleObject" Target="../embeddings/oleObject1.bin"/><Relationship Id="rId9" Type="http://schemas.openxmlformats.org/officeDocument/2006/relationships/image" Target="../media/image2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1.png"/><Relationship Id="rId7" Type="http://schemas.openxmlformats.org/officeDocument/2006/relationships/oleObject" Target="../embeddings/Microsoft_Office_Word_97_-_2003_Document1.doc"/><Relationship Id="rId8" Type="http://schemas.openxmlformats.org/officeDocument/2006/relationships/oleObject" Target="../embeddings/Microsoft_Office_Word_97_-_2003_Document1.doc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vmlDrawing" Target="../drawings/vmlDrawing2.vml"/><Relationship Id="rId4" Type="http://schemas.openxmlformats.org/officeDocument/2006/relationships/oleObject" Target="../embeddings/oleObject2.bin"/><Relationship Id="rId5" Type="http://schemas.openxmlformats.org/officeDocument/2006/relationships/oleObject" Target="../embeddings/oleObject2.bin"/><Relationship Id="rId6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vmlDrawing" Target="../drawings/vmlDrawing3.vml"/><Relationship Id="rId4" Type="http://schemas.openxmlformats.org/officeDocument/2006/relationships/oleObject" Target="../embeddings/oleObject3.bin"/><Relationship Id="rId9" Type="http://schemas.openxmlformats.org/officeDocument/2006/relationships/image" Target="../media/image59.png"/><Relationship Id="rId5" Type="http://schemas.openxmlformats.org/officeDocument/2006/relationships/oleObject" Target="../embeddings/oleObject3.bin"/><Relationship Id="rId6" Type="http://schemas.openxmlformats.org/officeDocument/2006/relationships/image" Target="../media/image13.png"/><Relationship Id="rId7" Type="http://schemas.openxmlformats.org/officeDocument/2006/relationships/oleObject" Target="../embeddings/oleObject4.bin"/><Relationship Id="rId8" Type="http://schemas.openxmlformats.org/officeDocument/2006/relationships/oleObject" Target="../embeddings/oleObject4.bin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0.png"/><Relationship Id="rId4" Type="http://schemas.openxmlformats.org/officeDocument/2006/relationships/image" Target="../media/image11.png"/><Relationship Id="rId5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40.png"/><Relationship Id="rId5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www.wolfram.com/products/mathematica/" TargetMode="External"/><Relationship Id="rId4" Type="http://schemas.openxmlformats.org/officeDocument/2006/relationships/hyperlink" Target="http://www.amazon.com/exec/obidos/ASIN/0062731025/ref=nosim/weisstein-20" TargetMode="External"/><Relationship Id="rId5" Type="http://schemas.openxmlformats.org/officeDocument/2006/relationships/hyperlink" Target="http://mathworld.wolfram.com/ChernoffFace.html" TargetMode="External"/><Relationship Id="rId6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5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1.jpg"/><Relationship Id="rId4" Type="http://schemas.openxmlformats.org/officeDocument/2006/relationships/image" Target="../media/image34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png"/><Relationship Id="rId4" Type="http://schemas.openxmlformats.org/officeDocument/2006/relationships/image" Target="../media/image4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2.jpg"/><Relationship Id="rId4" Type="http://schemas.openxmlformats.org/officeDocument/2006/relationships/image" Target="../media/image46.jpg"/><Relationship Id="rId5" Type="http://schemas.openxmlformats.org/officeDocument/2006/relationships/image" Target="../media/image50.jpg"/><Relationship Id="rId6" Type="http://schemas.openxmlformats.org/officeDocument/2006/relationships/image" Target="../media/image42.jpg"/><Relationship Id="rId7" Type="http://schemas.openxmlformats.org/officeDocument/2006/relationships/image" Target="../media/image41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vmlDrawing" Target="../drawings/vmlDrawing4.vml"/><Relationship Id="rId4" Type="http://schemas.openxmlformats.org/officeDocument/2006/relationships/oleObject" Target="../embeddings/Microsoft_Office_Word_97_-_2003_Document2.doc"/><Relationship Id="rId5" Type="http://schemas.openxmlformats.org/officeDocument/2006/relationships/oleObject" Target="../embeddings/Microsoft_Office_Word_97_-_2003_Document2.doc"/><Relationship Id="rId6" Type="http://schemas.openxmlformats.org/officeDocument/2006/relationships/image" Target="../media/image48.png"/><Relationship Id="rId7" Type="http://schemas.openxmlformats.org/officeDocument/2006/relationships/image" Target="../media/image6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7.png"/><Relationship Id="rId4" Type="http://schemas.openxmlformats.org/officeDocument/2006/relationships/image" Target="../media/image78.png"/><Relationship Id="rId5" Type="http://schemas.openxmlformats.org/officeDocument/2006/relationships/image" Target="../media/image63.png"/><Relationship Id="rId6" Type="http://schemas.openxmlformats.org/officeDocument/2006/relationships/image" Target="../media/image55.png"/></Relationships>
</file>

<file path=ppt/slides/_rels/slide51.xml.rels><?xml version="1.0" encoding="UTF-8" standalone="yes"?><Relationships xmlns="http://schemas.openxmlformats.org/package/2006/relationships"><Relationship Id="rId11" Type="http://schemas.openxmlformats.org/officeDocument/2006/relationships/oleObject" Target="../embeddings/oleObject5.bin"/><Relationship Id="rId10" Type="http://schemas.openxmlformats.org/officeDocument/2006/relationships/oleObject" Target="../embeddings/oleObject5.bin"/><Relationship Id="rId1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vmlDrawing" Target="../drawings/vmlDrawing5.vml"/><Relationship Id="rId4" Type="http://schemas.openxmlformats.org/officeDocument/2006/relationships/oleObject" Target="../embeddings/Microsoft_Excel_Sheet1.xls"/><Relationship Id="rId9" Type="http://schemas.openxmlformats.org/officeDocument/2006/relationships/image" Target="../media/image49.png"/><Relationship Id="rId5" Type="http://schemas.openxmlformats.org/officeDocument/2006/relationships/oleObject" Target="../embeddings/Microsoft_Excel_Sheet1.xls"/><Relationship Id="rId6" Type="http://schemas.openxmlformats.org/officeDocument/2006/relationships/image" Target="../media/image69.png"/><Relationship Id="rId7" Type="http://schemas.openxmlformats.org/officeDocument/2006/relationships/oleObject" Target="../embeddings/Microsoft_Excel_Sheet2.xls"/><Relationship Id="rId8" Type="http://schemas.openxmlformats.org/officeDocument/2006/relationships/oleObject" Target="../embeddings/Microsoft_Excel_Sheet2.xls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3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7.png"/><Relationship Id="rId4" Type="http://schemas.openxmlformats.org/officeDocument/2006/relationships/image" Target="../media/image76.png"/><Relationship Id="rId5" Type="http://schemas.openxmlformats.org/officeDocument/2006/relationships/image" Target="../media/image74.png"/></Relationships>
</file>

<file path=ppt/slides/_rels/slide54.xml.rels><?xml version="1.0" encoding="UTF-8" standalone="yes"?><Relationships xmlns="http://schemas.openxmlformats.org/package/2006/relationships"><Relationship Id="rId11" Type="http://schemas.openxmlformats.org/officeDocument/2006/relationships/oleObject" Target="../embeddings/Microsoft_Excel_Sheet5.xls"/><Relationship Id="rId10" Type="http://schemas.openxmlformats.org/officeDocument/2006/relationships/oleObject" Target="../embeddings/Microsoft_Excel_Sheet5.xls"/><Relationship Id="rId13" Type="http://schemas.openxmlformats.org/officeDocument/2006/relationships/oleObject" Target="../embeddings/Microsoft_Excel_Sheet6.xls"/><Relationship Id="rId1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vmlDrawing" Target="../drawings/vmlDrawing6.vml"/><Relationship Id="rId4" Type="http://schemas.openxmlformats.org/officeDocument/2006/relationships/oleObject" Target="../embeddings/Microsoft_Excel_Sheet3.xls"/><Relationship Id="rId9" Type="http://schemas.openxmlformats.org/officeDocument/2006/relationships/image" Target="../media/image73.png"/><Relationship Id="rId15" Type="http://schemas.openxmlformats.org/officeDocument/2006/relationships/image" Target="../media/image62.png"/><Relationship Id="rId14" Type="http://schemas.openxmlformats.org/officeDocument/2006/relationships/oleObject" Target="../embeddings/Microsoft_Excel_Sheet6.xls"/><Relationship Id="rId17" Type="http://schemas.openxmlformats.org/officeDocument/2006/relationships/oleObject" Target="../embeddings/oleObject6.bin"/><Relationship Id="rId16" Type="http://schemas.openxmlformats.org/officeDocument/2006/relationships/oleObject" Target="../embeddings/oleObject6.bin"/><Relationship Id="rId5" Type="http://schemas.openxmlformats.org/officeDocument/2006/relationships/oleObject" Target="../embeddings/Microsoft_Excel_Sheet3.xls"/><Relationship Id="rId6" Type="http://schemas.openxmlformats.org/officeDocument/2006/relationships/image" Target="../media/image67.png"/><Relationship Id="rId18" Type="http://schemas.openxmlformats.org/officeDocument/2006/relationships/image" Target="../media/image57.png"/><Relationship Id="rId7" Type="http://schemas.openxmlformats.org/officeDocument/2006/relationships/oleObject" Target="../embeddings/Microsoft_Excel_Sheet4.xls"/><Relationship Id="rId8" Type="http://schemas.openxmlformats.org/officeDocument/2006/relationships/oleObject" Target="../embeddings/Microsoft_Excel_Sheet4.xls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6.png"/><Relationship Id="rId4" Type="http://schemas.openxmlformats.org/officeDocument/2006/relationships/image" Target="../media/image7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5.png"/><Relationship Id="rId4" Type="http://schemas.openxmlformats.org/officeDocument/2006/relationships/image" Target="../media/image7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8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 txBox="1"/>
          <p:nvPr/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86" name="Google Shape;86;p1"/>
          <p:cNvSpPr txBox="1"/>
          <p:nvPr>
            <p:ph type="title"/>
          </p:nvPr>
        </p:nvSpPr>
        <p:spPr>
          <a:xfrm>
            <a:off x="152400" y="304800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0981"/>
              </a:buClr>
              <a:buSzPts val="3200"/>
              <a:buFont typeface="Overlock"/>
              <a:buNone/>
            </a:pPr>
            <a:r>
              <a:rPr b="1" i="0" lang="en-US" sz="3200" u="none">
                <a:solidFill>
                  <a:srgbClr val="170981"/>
                </a:solidFill>
                <a:latin typeface="Overlock"/>
                <a:ea typeface="Overlock"/>
                <a:cs typeface="Overlock"/>
                <a:sym typeface="Overlock"/>
              </a:rPr>
              <a:t>Types of Data Sets</a:t>
            </a:r>
            <a:r>
              <a:rPr b="1" i="0" lang="en-US" sz="3200" u="none">
                <a:solidFill>
                  <a:schemeClr val="hlink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endParaRPr/>
          </a:p>
        </p:txBody>
      </p:sp>
      <p:sp>
        <p:nvSpPr>
          <p:cNvPr id="87" name="Google Shape;87;p1"/>
          <p:cNvSpPr txBox="1"/>
          <p:nvPr>
            <p:ph idx="1" type="body"/>
          </p:nvPr>
        </p:nvSpPr>
        <p:spPr>
          <a:xfrm>
            <a:off x="304800" y="1295400"/>
            <a:ext cx="44196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285750" lvl="0" marL="28575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840"/>
              <a:buFont typeface="Noto Sans Symbols"/>
              <a:buChar char="■"/>
            </a:pPr>
            <a:r>
              <a:rPr b="0" i="0" lang="en-US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Record</a:t>
            </a:r>
            <a:endParaRPr/>
          </a:p>
          <a:p>
            <a:pPr indent="-342900" lvl="1" marL="800100" rtl="0" algn="l">
              <a:lnSpc>
                <a:spcPct val="105000"/>
              </a:lnSpc>
              <a:spcBef>
                <a:spcPts val="28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Char char="■"/>
            </a:pPr>
            <a:r>
              <a:rPr b="0" i="0" lang="en-US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Relational records</a:t>
            </a:r>
            <a:endParaRPr/>
          </a:p>
          <a:p>
            <a:pPr indent="-342900" lvl="1" marL="800100" rtl="0" algn="l">
              <a:lnSpc>
                <a:spcPct val="105000"/>
              </a:lnSpc>
              <a:spcBef>
                <a:spcPts val="28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Char char="■"/>
            </a:pPr>
            <a:r>
              <a:rPr b="0" i="0" lang="en-US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Data matrix, e.g., numerical matrix, crosstabs</a:t>
            </a:r>
            <a:endParaRPr/>
          </a:p>
          <a:p>
            <a:pPr indent="-342900" lvl="1" marL="800100" rtl="0" algn="l">
              <a:lnSpc>
                <a:spcPct val="105000"/>
              </a:lnSpc>
              <a:spcBef>
                <a:spcPts val="28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Char char="■"/>
            </a:pPr>
            <a:r>
              <a:rPr b="0" i="0" lang="en-US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Document data: text documents: term-frequency vector</a:t>
            </a:r>
            <a:endParaRPr/>
          </a:p>
          <a:p>
            <a:pPr indent="-342900" lvl="1" marL="800100" rtl="0" algn="l">
              <a:lnSpc>
                <a:spcPct val="105000"/>
              </a:lnSpc>
              <a:spcBef>
                <a:spcPts val="28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Char char="■"/>
            </a:pPr>
            <a:r>
              <a:rPr b="0" i="0" lang="en-US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Transaction data</a:t>
            </a:r>
            <a:endParaRPr b="0" i="0" sz="14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5750" lvl="0" marL="285750" rtl="0" algn="l">
              <a:lnSpc>
                <a:spcPct val="105000"/>
              </a:lnSpc>
              <a:spcBef>
                <a:spcPts val="280"/>
              </a:spcBef>
              <a:spcAft>
                <a:spcPts val="0"/>
              </a:spcAft>
              <a:buClr>
                <a:schemeClr val="folHlink"/>
              </a:buClr>
              <a:buSzPts val="840"/>
              <a:buFont typeface="Noto Sans Symbols"/>
              <a:buChar char="■"/>
            </a:pPr>
            <a:r>
              <a:rPr b="0" i="0" lang="en-US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Graph and network</a:t>
            </a:r>
            <a:endParaRPr/>
          </a:p>
          <a:p>
            <a:pPr indent="-342900" lvl="1" marL="800100" rtl="0" algn="l">
              <a:lnSpc>
                <a:spcPct val="105000"/>
              </a:lnSpc>
              <a:spcBef>
                <a:spcPts val="28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Char char="■"/>
            </a:pPr>
            <a:r>
              <a:rPr b="0" i="0" lang="en-US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World Wide Web</a:t>
            </a:r>
            <a:endParaRPr/>
          </a:p>
          <a:p>
            <a:pPr indent="-342900" lvl="1" marL="800100" rtl="0" algn="l">
              <a:lnSpc>
                <a:spcPct val="105000"/>
              </a:lnSpc>
              <a:spcBef>
                <a:spcPts val="28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Char char="■"/>
            </a:pPr>
            <a:r>
              <a:rPr b="0" i="0" lang="en-US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Social or information networks</a:t>
            </a:r>
            <a:endParaRPr/>
          </a:p>
          <a:p>
            <a:pPr indent="-342900" lvl="1" marL="800100" rtl="0" algn="l">
              <a:lnSpc>
                <a:spcPct val="105000"/>
              </a:lnSpc>
              <a:spcBef>
                <a:spcPts val="28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Char char="■"/>
            </a:pPr>
            <a:r>
              <a:rPr b="0" i="0" lang="en-US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Molecular Structures</a:t>
            </a:r>
            <a:endParaRPr/>
          </a:p>
          <a:p>
            <a:pPr indent="-285750" lvl="0" marL="285750" rtl="0" algn="l">
              <a:lnSpc>
                <a:spcPct val="105000"/>
              </a:lnSpc>
              <a:spcBef>
                <a:spcPts val="280"/>
              </a:spcBef>
              <a:spcAft>
                <a:spcPts val="0"/>
              </a:spcAft>
              <a:buClr>
                <a:schemeClr val="folHlink"/>
              </a:buClr>
              <a:buSzPts val="840"/>
              <a:buFont typeface="Noto Sans Symbols"/>
              <a:buChar char="■"/>
            </a:pPr>
            <a:r>
              <a:rPr b="0" i="0" lang="en-US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Ordered</a:t>
            </a:r>
            <a:endParaRPr/>
          </a:p>
          <a:p>
            <a:pPr indent="-342900" lvl="1" marL="800100" rtl="0" algn="l">
              <a:lnSpc>
                <a:spcPct val="105000"/>
              </a:lnSpc>
              <a:spcBef>
                <a:spcPts val="28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Char char="■"/>
            </a:pPr>
            <a:r>
              <a:rPr b="0" i="0" lang="en-US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Video data: sequence of images</a:t>
            </a:r>
            <a:endParaRPr/>
          </a:p>
          <a:p>
            <a:pPr indent="-342900" lvl="1" marL="800100" rtl="0" algn="l">
              <a:lnSpc>
                <a:spcPct val="105000"/>
              </a:lnSpc>
              <a:spcBef>
                <a:spcPts val="28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Char char="■"/>
            </a:pPr>
            <a:r>
              <a:rPr b="0" i="0" lang="en-US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Temporal data: time-series</a:t>
            </a:r>
            <a:endParaRPr/>
          </a:p>
          <a:p>
            <a:pPr indent="-342900" lvl="1" marL="800100" rtl="0" algn="l">
              <a:lnSpc>
                <a:spcPct val="105000"/>
              </a:lnSpc>
              <a:spcBef>
                <a:spcPts val="28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Char char="■"/>
            </a:pPr>
            <a:r>
              <a:rPr b="0" i="0" lang="en-US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Sequential Data: transaction sequences</a:t>
            </a:r>
            <a:endParaRPr/>
          </a:p>
          <a:p>
            <a:pPr indent="-342900" lvl="1" marL="800100" rtl="0" algn="l">
              <a:lnSpc>
                <a:spcPct val="105000"/>
              </a:lnSpc>
              <a:spcBef>
                <a:spcPts val="28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Char char="■"/>
            </a:pPr>
            <a:r>
              <a:rPr b="0" i="0" lang="en-US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Genetic sequence data</a:t>
            </a:r>
            <a:endParaRPr/>
          </a:p>
          <a:p>
            <a:pPr indent="-285750" lvl="0" marL="285750" rtl="0" algn="l">
              <a:lnSpc>
                <a:spcPct val="105000"/>
              </a:lnSpc>
              <a:spcBef>
                <a:spcPts val="280"/>
              </a:spcBef>
              <a:spcAft>
                <a:spcPts val="0"/>
              </a:spcAft>
              <a:buClr>
                <a:schemeClr val="folHlink"/>
              </a:buClr>
              <a:buSzPts val="840"/>
              <a:buFont typeface="Noto Sans Symbols"/>
              <a:buChar char="■"/>
            </a:pPr>
            <a:r>
              <a:rPr b="0" i="0" lang="en-US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Spatial, image and multimedia:</a:t>
            </a:r>
            <a:endParaRPr/>
          </a:p>
          <a:p>
            <a:pPr indent="-342900" lvl="1" marL="800100" rtl="0" algn="l">
              <a:lnSpc>
                <a:spcPct val="105000"/>
              </a:lnSpc>
              <a:spcBef>
                <a:spcPts val="28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Char char="■"/>
            </a:pPr>
            <a:r>
              <a:rPr b="0" i="0" lang="en-US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Spatial data: maps</a:t>
            </a:r>
            <a:endParaRPr/>
          </a:p>
          <a:p>
            <a:pPr indent="-342900" lvl="1" marL="800100" rtl="0" algn="l">
              <a:lnSpc>
                <a:spcPct val="105000"/>
              </a:lnSpc>
              <a:spcBef>
                <a:spcPts val="28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Char char="■"/>
            </a:pPr>
            <a:r>
              <a:rPr b="0" i="0" lang="en-US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Image data: </a:t>
            </a:r>
            <a:endParaRPr/>
          </a:p>
          <a:p>
            <a:pPr indent="-342900" lvl="1" marL="800100" rtl="0" algn="l">
              <a:lnSpc>
                <a:spcPct val="105000"/>
              </a:lnSpc>
              <a:spcBef>
                <a:spcPts val="280"/>
              </a:spcBef>
              <a:spcAft>
                <a:spcPts val="0"/>
              </a:spcAft>
              <a:buClr>
                <a:schemeClr val="hlink"/>
              </a:buClr>
              <a:buSzPts val="770"/>
              <a:buFont typeface="Noto Sans Symbols"/>
              <a:buChar char="■"/>
            </a:pPr>
            <a:r>
              <a:rPr b="0" i="0" lang="en-US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Video data:</a:t>
            </a:r>
            <a:endParaRPr/>
          </a:p>
        </p:txBody>
      </p:sp>
      <p:graphicFrame>
        <p:nvGraphicFramePr>
          <p:cNvPr id="88" name="Google Shape;88;p1"/>
          <p:cNvGraphicFramePr/>
          <p:nvPr/>
        </p:nvGraphicFramePr>
        <p:xfrm>
          <a:off x="4114800" y="1592262"/>
          <a:ext cx="4876800" cy="2217737"/>
        </p:xfrm>
        <a:graphic>
          <a:graphicData uri="http://schemas.openxmlformats.org/presentationml/2006/ole">
            <mc:AlternateContent>
              <mc:Choice Requires="v">
                <p:oleObj r:id="rId4" imgH="2217737" imgW="4876800" progId="Visio.Drawing.6" spid="_x0000_s1">
                  <p:embed/>
                </p:oleObj>
              </mc:Choice>
              <mc:Fallback>
                <p:oleObj r:id="rId5" imgH="2217737" imgW="4876800" progId="Visio.Drawing.6">
                  <p:embed/>
                  <p:pic>
                    <p:nvPicPr>
                      <p:cNvPr id="88" name="Google Shape;88;p1"/>
                      <p:cNvPicPr preferRelativeResize="0"/>
                      <p:nvPr>
                        <p:ph idx="1" type="body"/>
                      </p:nvPr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114800" y="1592262"/>
                        <a:ext cx="4876800" cy="2217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" name="Google Shape;89;p1"/>
          <p:cNvGraphicFramePr/>
          <p:nvPr/>
        </p:nvGraphicFramePr>
        <p:xfrm>
          <a:off x="5029200" y="4191000"/>
          <a:ext cx="3822700" cy="1998662"/>
        </p:xfrm>
        <a:graphic>
          <a:graphicData uri="http://schemas.openxmlformats.org/presentationml/2006/ole">
            <mc:AlternateContent>
              <mc:Choice Requires="v">
                <p:oleObj r:id="rId7" imgH="1998662" imgW="3822700" progId="Word.Document.8" spid="_x0000_s2">
                  <p:embed/>
                </p:oleObj>
              </mc:Choice>
              <mc:Fallback>
                <p:oleObj r:id="rId8" imgH="1998662" imgW="3822700" progId="Word.Document.8">
                  <p:embed/>
                  <p:pic>
                    <p:nvPicPr>
                      <p:cNvPr id="89" name="Google Shape;89;p1"/>
                      <p:cNvPicPr preferRelativeResize="0"/>
                      <p:nvPr>
                        <p:ph idx="2" type="body"/>
                      </p:nvPr>
                    </p:nvPicPr>
                    <p:blipFill rotWithShape="1">
                      <a:blip r:embed="rId9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5029200" y="4191000"/>
                        <a:ext cx="3822700" cy="1998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b4f00f9618_0_12"/>
          <p:cNvSpPr txBox="1"/>
          <p:nvPr/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162" name="Google Shape;162;g2b4f00f9618_0_12"/>
          <p:cNvSpPr txBox="1"/>
          <p:nvPr>
            <p:ph type="title"/>
          </p:nvPr>
        </p:nvSpPr>
        <p:spPr>
          <a:xfrm>
            <a:off x="152400" y="304800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0981"/>
              </a:buClr>
              <a:buSzPts val="3600"/>
              <a:buFont typeface="Overlock"/>
              <a:buNone/>
            </a:pPr>
            <a:r>
              <a:rPr b="1" i="0" lang="en-US" sz="3600" u="none">
                <a:solidFill>
                  <a:srgbClr val="170981"/>
                </a:solidFill>
                <a:latin typeface="Overlock"/>
                <a:ea typeface="Overlock"/>
                <a:cs typeface="Overlock"/>
                <a:sym typeface="Overlock"/>
              </a:rPr>
              <a:t>Measuring the Central Tendency</a:t>
            </a:r>
            <a:endParaRPr/>
          </a:p>
        </p:txBody>
      </p:sp>
      <p:sp>
        <p:nvSpPr>
          <p:cNvPr id="163" name="Google Shape;163;g2b4f00f9618_0_12"/>
          <p:cNvSpPr txBox="1"/>
          <p:nvPr>
            <p:ph idx="1" type="body"/>
          </p:nvPr>
        </p:nvSpPr>
        <p:spPr>
          <a:xfrm>
            <a:off x="228600" y="1143000"/>
            <a:ext cx="6477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t/>
            </a:r>
            <a:endParaRPr sz="1800" u="sng"/>
          </a:p>
          <a:p>
            <a:pPr indent="-342900" lvl="0" marL="342900" rtl="0" algn="l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18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Median</a:t>
            </a:r>
            <a:r>
              <a:rPr b="0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</a:t>
            </a:r>
            <a:endParaRPr/>
          </a:p>
          <a:p>
            <a:pPr indent="-285750" lvl="1" marL="742950" rtl="0" algn="l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ts val="1440"/>
              <a:buFont typeface="Noto Sans Symbols"/>
              <a:buChar char="■"/>
            </a:pPr>
            <a:r>
              <a:rPr b="0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Middle value if odd number of values, or average of the middle two values otherwise</a:t>
            </a:r>
            <a:endParaRPr/>
          </a:p>
          <a:p>
            <a:pPr indent="-285750" lvl="1" marL="742950" rtl="0" algn="l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ts val="1440"/>
              <a:buFont typeface="Noto Sans Symbols"/>
              <a:buChar char="■"/>
            </a:pPr>
            <a:r>
              <a:t/>
            </a:r>
            <a:endParaRPr sz="1800"/>
          </a:p>
          <a:p>
            <a:pPr indent="-285750" lvl="1" marL="742950" rtl="0" algn="l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ts val="1440"/>
              <a:buFont typeface="Noto Sans Symbols"/>
              <a:buChar char="■"/>
            </a:pPr>
            <a:r>
              <a:rPr b="0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Estimated by interpolation (for </a:t>
            </a:r>
            <a:r>
              <a:rPr b="0" i="1" lang="en-US" sz="180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grouped data</a:t>
            </a:r>
            <a:r>
              <a:rPr b="0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):</a:t>
            </a:r>
            <a:endParaRPr/>
          </a:p>
          <a:p>
            <a:pPr indent="-251459" lvl="0" marL="342900" rtl="0" algn="l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None/>
            </a:pPr>
            <a:r>
              <a:t/>
            </a:r>
            <a:endParaRPr b="0" i="0" sz="1800" u="sng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4320" lvl="0" marL="342900" rtl="0" algn="l">
              <a:spcBef>
                <a:spcPts val="360"/>
              </a:spcBef>
              <a:spcAft>
                <a:spcPts val="0"/>
              </a:spcAft>
              <a:buSzPts val="1080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64" name="Google Shape;164;g2b4f00f9618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4084464"/>
            <a:ext cx="4648198" cy="91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2b4f00f9618_0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1800" y="3505200"/>
            <a:ext cx="2316162" cy="2071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b4f00f9618_0_0"/>
          <p:cNvSpPr txBox="1"/>
          <p:nvPr/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172" name="Google Shape;172;g2b4f00f9618_0_0"/>
          <p:cNvSpPr txBox="1"/>
          <p:nvPr>
            <p:ph type="title"/>
          </p:nvPr>
        </p:nvSpPr>
        <p:spPr>
          <a:xfrm>
            <a:off x="152400" y="304800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0981"/>
              </a:buClr>
              <a:buSzPts val="3600"/>
              <a:buFont typeface="Overlock"/>
              <a:buNone/>
            </a:pPr>
            <a:r>
              <a:rPr b="1" i="0" lang="en-US" sz="3600" u="none">
                <a:solidFill>
                  <a:srgbClr val="170981"/>
                </a:solidFill>
                <a:latin typeface="Overlock"/>
                <a:ea typeface="Overlock"/>
                <a:cs typeface="Overlock"/>
                <a:sym typeface="Overlock"/>
              </a:rPr>
              <a:t>Measuring the Central Tendency</a:t>
            </a:r>
            <a:endParaRPr/>
          </a:p>
        </p:txBody>
      </p:sp>
      <p:sp>
        <p:nvSpPr>
          <p:cNvPr id="173" name="Google Shape;173;g2b4f00f9618_0_0"/>
          <p:cNvSpPr txBox="1"/>
          <p:nvPr>
            <p:ph idx="1" type="body"/>
          </p:nvPr>
        </p:nvSpPr>
        <p:spPr>
          <a:xfrm>
            <a:off x="228600" y="1143000"/>
            <a:ext cx="6477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18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Mode</a:t>
            </a:r>
            <a:endParaRPr/>
          </a:p>
          <a:p>
            <a:pPr indent="-285750" lvl="1" marL="742950" rtl="0" algn="l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ts val="1440"/>
              <a:buFont typeface="Noto Sans Symbols"/>
              <a:buChar char="■"/>
            </a:pPr>
            <a:r>
              <a:rPr b="0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Value that occurs most frequently in the data</a:t>
            </a:r>
            <a:endParaRPr/>
          </a:p>
          <a:p>
            <a:pPr indent="-285750" lvl="1" marL="742950" rtl="0" algn="l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ts val="1440"/>
              <a:buFont typeface="Noto Sans Symbols"/>
              <a:buChar char="■"/>
            </a:pPr>
            <a:r>
              <a:rPr b="0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Unimodal, bimodal, trimodal</a:t>
            </a:r>
            <a:endParaRPr/>
          </a:p>
          <a:p>
            <a:pPr indent="-285750" lvl="1" marL="742950" rtl="0" algn="l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ts val="1440"/>
              <a:buFont typeface="Noto Sans Symbols"/>
              <a:buChar char="■"/>
            </a:pPr>
            <a:r>
              <a:rPr b="0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Empirical formula:</a:t>
            </a:r>
            <a:endParaRPr/>
          </a:p>
          <a:p>
            <a:pPr indent="-274320" lvl="0" marL="342900" rtl="0" algn="l">
              <a:spcBef>
                <a:spcPts val="360"/>
              </a:spcBef>
              <a:spcAft>
                <a:spcPts val="0"/>
              </a:spcAft>
              <a:buSzPts val="1080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74" name="Google Shape;174;g2b4f00f9618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250" y="3447263"/>
            <a:ext cx="4449764" cy="420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"/>
          <p:cNvSpPr txBox="1"/>
          <p:nvPr/>
        </p:nvSpPr>
        <p:spPr>
          <a:xfrm>
            <a:off x="1524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rPr b="0" i="0" lang="en-US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*</a:t>
            </a:r>
            <a:endParaRPr/>
          </a:p>
        </p:txBody>
      </p:sp>
      <p:sp>
        <p:nvSpPr>
          <p:cNvPr id="181" name="Google Shape;181;p10"/>
          <p:cNvSpPr txBox="1"/>
          <p:nvPr/>
        </p:nvSpPr>
        <p:spPr>
          <a:xfrm>
            <a:off x="3124200" y="6477000"/>
            <a:ext cx="2895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rPr b="0" i="0" lang="en-US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Data Mining: Concepts and Techniques</a:t>
            </a:r>
            <a:endParaRPr/>
          </a:p>
        </p:txBody>
      </p:sp>
      <p:sp>
        <p:nvSpPr>
          <p:cNvPr id="182" name="Google Shape;182;p10"/>
          <p:cNvSpPr txBox="1"/>
          <p:nvPr/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183" name="Google Shape;183;p10"/>
          <p:cNvSpPr txBox="1"/>
          <p:nvPr>
            <p:ph type="title"/>
          </p:nvPr>
        </p:nvSpPr>
        <p:spPr>
          <a:xfrm>
            <a:off x="0" y="228600"/>
            <a:ext cx="5867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Overlock"/>
              <a:buNone/>
            </a:pPr>
            <a:r>
              <a:rPr b="1" i="0" lang="en-US" sz="3200" u="non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b="1" i="0" lang="en-US" sz="3600" u="non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rPr>
              <a:t>Symmetric vs. Skewed Data</a:t>
            </a:r>
            <a:endParaRPr/>
          </a:p>
        </p:txBody>
      </p:sp>
      <p:sp>
        <p:nvSpPr>
          <p:cNvPr id="184" name="Google Shape;184;p10"/>
          <p:cNvSpPr txBox="1"/>
          <p:nvPr>
            <p:ph idx="1" type="body"/>
          </p:nvPr>
        </p:nvSpPr>
        <p:spPr>
          <a:xfrm>
            <a:off x="304800" y="1295400"/>
            <a:ext cx="5334000" cy="125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Median, mean and mode of symmetric, positively and negatively skewed data</a:t>
            </a:r>
            <a:endParaRPr/>
          </a:p>
        </p:txBody>
      </p:sp>
      <p:pic>
        <p:nvPicPr>
          <p:cNvPr descr="rightskewed" id="185" name="Google Shape;185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3400" y="2819400"/>
            <a:ext cx="4800600" cy="4048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ftskewed" id="186" name="Google Shape;186;p10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086100"/>
            <a:ext cx="4876800" cy="3771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a02skew1" id="187" name="Google Shape;187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34000" y="0"/>
            <a:ext cx="3810000" cy="309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0"/>
          <p:cNvSpPr txBox="1"/>
          <p:nvPr/>
        </p:nvSpPr>
        <p:spPr>
          <a:xfrm>
            <a:off x="2362200" y="5181600"/>
            <a:ext cx="1981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ahoma"/>
              <a:buNone/>
            </a:pPr>
            <a:r>
              <a:rPr b="0" i="0" lang="en-US" sz="160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positively skewed</a:t>
            </a:r>
            <a:endParaRPr/>
          </a:p>
        </p:txBody>
      </p:sp>
      <p:sp>
        <p:nvSpPr>
          <p:cNvPr id="189" name="Google Shape;189;p10"/>
          <p:cNvSpPr txBox="1"/>
          <p:nvPr/>
        </p:nvSpPr>
        <p:spPr>
          <a:xfrm>
            <a:off x="5257800" y="5181600"/>
            <a:ext cx="1981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ahoma"/>
              <a:buNone/>
            </a:pPr>
            <a:r>
              <a:rPr b="0" i="0" lang="en-US" sz="160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negatively skewed</a:t>
            </a:r>
            <a:endParaRPr/>
          </a:p>
        </p:txBody>
      </p:sp>
      <p:sp>
        <p:nvSpPr>
          <p:cNvPr id="190" name="Google Shape;190;p10"/>
          <p:cNvSpPr txBox="1"/>
          <p:nvPr/>
        </p:nvSpPr>
        <p:spPr>
          <a:xfrm>
            <a:off x="5791200" y="1447800"/>
            <a:ext cx="19812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ahoma"/>
              <a:buNone/>
            </a:pPr>
            <a:r>
              <a:rPr b="0" i="0" lang="en-US" sz="160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symmetric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1"/>
          <p:cNvSpPr txBox="1"/>
          <p:nvPr/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197" name="Google Shape;197;p11"/>
          <p:cNvSpPr txBox="1"/>
          <p:nvPr>
            <p:ph type="title"/>
          </p:nvPr>
        </p:nvSpPr>
        <p:spPr>
          <a:xfrm>
            <a:off x="152400" y="304800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0981"/>
              </a:buClr>
              <a:buSzPts val="3600"/>
              <a:buFont typeface="Overlock"/>
              <a:buNone/>
            </a:pPr>
            <a:r>
              <a:rPr b="1" i="0" lang="en-US" sz="3600" u="none">
                <a:solidFill>
                  <a:srgbClr val="170981"/>
                </a:solidFill>
                <a:latin typeface="Overlock"/>
                <a:ea typeface="Overlock"/>
                <a:cs typeface="Overlock"/>
                <a:sym typeface="Overlock"/>
              </a:rPr>
              <a:t>Measuring the Dispersion of Data</a:t>
            </a:r>
            <a:endParaRPr/>
          </a:p>
        </p:txBody>
      </p:sp>
      <p:sp>
        <p:nvSpPr>
          <p:cNvPr id="198" name="Google Shape;198;p11"/>
          <p:cNvSpPr txBox="1"/>
          <p:nvPr>
            <p:ph idx="1" type="body"/>
          </p:nvPr>
        </p:nvSpPr>
        <p:spPr>
          <a:xfrm>
            <a:off x="304800" y="1295400"/>
            <a:ext cx="86106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Quartiles, outliers and boxplots</a:t>
            </a:r>
            <a:endParaRPr/>
          </a:p>
          <a:p>
            <a:pPr indent="-285750" lvl="1" marL="742950" rtl="0" algn="l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ts val="1440"/>
              <a:buFont typeface="Noto Sans Symbols"/>
              <a:buChar char="■"/>
            </a:pPr>
            <a:r>
              <a:rPr b="1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Quartiles</a:t>
            </a:r>
            <a:r>
              <a:rPr b="0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Q</a:t>
            </a:r>
            <a:r>
              <a:rPr b="0" baseline="-25000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b="0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(25</a:t>
            </a:r>
            <a:r>
              <a:rPr b="0" baseline="30000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</a:t>
            </a:r>
            <a:r>
              <a:rPr b="0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percentile), Q</a:t>
            </a:r>
            <a:r>
              <a:rPr b="0" baseline="-25000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</a:t>
            </a:r>
            <a:r>
              <a:rPr b="0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(75</a:t>
            </a:r>
            <a:r>
              <a:rPr b="0" baseline="30000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</a:t>
            </a:r>
            <a:r>
              <a:rPr b="0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percentile)</a:t>
            </a:r>
            <a:endParaRPr/>
          </a:p>
          <a:p>
            <a:pPr indent="-285750" lvl="1" marL="742950" rtl="0" algn="l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ts val="1440"/>
              <a:buFont typeface="Noto Sans Symbols"/>
              <a:buChar char="■"/>
            </a:pPr>
            <a:r>
              <a:rPr b="1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Inter-quartile range</a:t>
            </a:r>
            <a:r>
              <a:rPr b="0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IQR = Q</a:t>
            </a:r>
            <a:r>
              <a:rPr b="0" baseline="-25000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 </a:t>
            </a:r>
            <a:r>
              <a:rPr b="0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–</a:t>
            </a:r>
            <a:r>
              <a:rPr b="0" baseline="-25000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0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Q</a:t>
            </a:r>
            <a:r>
              <a:rPr b="0" baseline="-25000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 </a:t>
            </a:r>
            <a:endParaRPr/>
          </a:p>
          <a:p>
            <a:pPr indent="-285750" lvl="1" marL="742950" rtl="0" algn="l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ts val="1440"/>
              <a:buFont typeface="Noto Sans Symbols"/>
              <a:buChar char="■"/>
            </a:pPr>
            <a:r>
              <a:rPr b="1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Five number summary</a:t>
            </a:r>
            <a:r>
              <a:rPr b="0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min, Q</a:t>
            </a:r>
            <a:r>
              <a:rPr b="0" baseline="-25000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b="0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median,</a:t>
            </a:r>
            <a:r>
              <a:rPr b="0" baseline="-25000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0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Q</a:t>
            </a:r>
            <a:r>
              <a:rPr b="0" baseline="-25000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</a:t>
            </a:r>
            <a:r>
              <a:rPr b="0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max</a:t>
            </a:r>
            <a:endParaRPr/>
          </a:p>
          <a:p>
            <a:pPr indent="-285750" lvl="1" marL="742950" rtl="0" algn="l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ts val="1440"/>
              <a:buFont typeface="Noto Sans Symbols"/>
              <a:buChar char="■"/>
            </a:pPr>
            <a:r>
              <a:rPr b="1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Boxplot</a:t>
            </a:r>
            <a:r>
              <a:rPr b="0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ends of the box are the quartiles; median is marked; add whiskers, and plot outliers individually</a:t>
            </a:r>
            <a:endParaRPr/>
          </a:p>
          <a:p>
            <a:pPr indent="-285750" lvl="1" marL="742950" rtl="0" algn="l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ts val="1440"/>
              <a:buFont typeface="Noto Sans Symbols"/>
              <a:buChar char="■"/>
            </a:pPr>
            <a:r>
              <a:rPr b="1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Outlier</a:t>
            </a:r>
            <a:r>
              <a:rPr b="0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usually, a value higher/lower than 1.5 x IQR</a:t>
            </a:r>
            <a:endParaRPr/>
          </a:p>
          <a:p>
            <a:pPr indent="-342900" lvl="0" marL="342900" rtl="0" algn="l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Variance and standard deviation (</a:t>
            </a:r>
            <a:r>
              <a:rPr b="0" i="1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sample:</a:t>
            </a:r>
            <a:r>
              <a:rPr b="0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0" i="1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s, population: σ)</a:t>
            </a:r>
            <a:endParaRPr b="0" i="0" sz="1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5750" lvl="1" marL="742950" rtl="0" algn="l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ts val="1440"/>
              <a:buFont typeface="Noto Sans Symbols"/>
              <a:buChar char="■"/>
            </a:pPr>
            <a:r>
              <a:rPr b="1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Variance</a:t>
            </a:r>
            <a:r>
              <a:rPr b="0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(algebraic, scalable computation)</a:t>
            </a:r>
            <a:endParaRPr/>
          </a:p>
          <a:p>
            <a:pPr indent="-194309" lvl="1" marL="742950" rtl="0" algn="l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ts val="1440"/>
              <a:buFont typeface="Noto Sans Symbols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94309" lvl="1" marL="742950" rtl="0" algn="l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ts val="1440"/>
              <a:buFont typeface="Noto Sans Symbols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5750" lvl="1" marL="742950" rtl="0" algn="l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ts val="1440"/>
              <a:buFont typeface="Noto Sans Symbols"/>
              <a:buChar char="■"/>
            </a:pPr>
            <a:r>
              <a:rPr b="1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Standard deviation</a:t>
            </a:r>
            <a:r>
              <a:rPr b="0" i="1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 (or σ) </a:t>
            </a:r>
            <a:r>
              <a:rPr b="0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is the square root of variance </a:t>
            </a:r>
            <a:r>
              <a:rPr b="0" i="1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</a:t>
            </a:r>
            <a:r>
              <a:rPr b="0" baseline="30000" i="1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 (</a:t>
            </a:r>
            <a:r>
              <a:rPr b="0" i="1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or</a:t>
            </a:r>
            <a:r>
              <a:rPr b="0" baseline="30000" i="1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0" i="1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σ</a:t>
            </a:r>
            <a:r>
              <a:rPr b="0" baseline="30000" i="1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2)</a:t>
            </a:r>
            <a:endParaRPr/>
          </a:p>
        </p:txBody>
      </p:sp>
      <p:pic>
        <p:nvPicPr>
          <p:cNvPr id="199" name="Google Shape;19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5018087"/>
            <a:ext cx="4267200" cy="696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1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5400" y="5054600"/>
            <a:ext cx="3663950" cy="66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2"/>
          <p:cNvSpPr txBox="1"/>
          <p:nvPr/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pic>
        <p:nvPicPr>
          <p:cNvPr descr="box plot" id="207" name="Google Shape;20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7287" y="2362200"/>
            <a:ext cx="2830512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2"/>
          <p:cNvSpPr txBox="1"/>
          <p:nvPr>
            <p:ph type="title"/>
          </p:nvPr>
        </p:nvSpPr>
        <p:spPr>
          <a:xfrm>
            <a:off x="152400" y="304800"/>
            <a:ext cx="5181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Overlock"/>
              <a:buNone/>
            </a:pPr>
            <a:r>
              <a:rPr b="1" i="0" lang="en-US" sz="3200" u="non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b="1" i="0" lang="en-US" sz="3600" u="non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rPr>
              <a:t>Boxplot Analysis</a:t>
            </a:r>
            <a:endParaRPr/>
          </a:p>
        </p:txBody>
      </p:sp>
      <p:sp>
        <p:nvSpPr>
          <p:cNvPr id="209" name="Google Shape;209;p12"/>
          <p:cNvSpPr txBox="1"/>
          <p:nvPr>
            <p:ph idx="1" type="body"/>
          </p:nvPr>
        </p:nvSpPr>
        <p:spPr>
          <a:xfrm>
            <a:off x="381000" y="1371600"/>
            <a:ext cx="60960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1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Five-number summary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of a distribution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Minimum, Q1, Median, Q3, Maximum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1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Boxplot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Data is represented with a box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ends of the box are at the first and third quartiles, i.e., the height of the box is IQR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median is marked by a line within the box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Whiskers: two lines outside the box extended to Minimum and Maximum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Outliers: points beyond a specified outlier threshold</a:t>
            </a:r>
            <a:r>
              <a:rPr lang="en-US" sz="2000"/>
              <a:t> (1.5*IQR) , 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plotted individually</a:t>
            </a:r>
            <a:endParaRPr/>
          </a:p>
        </p:txBody>
      </p:sp>
      <p:pic>
        <p:nvPicPr>
          <p:cNvPr descr="three" id="210" name="Google Shape;21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10175" y="114300"/>
            <a:ext cx="3933825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/>
          <p:nvPr/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217" name="Google Shape;217;p13"/>
          <p:cNvSpPr txBox="1"/>
          <p:nvPr>
            <p:ph type="title"/>
          </p:nvPr>
        </p:nvSpPr>
        <p:spPr>
          <a:xfrm>
            <a:off x="0" y="381000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Overlock"/>
              <a:buNone/>
            </a:pPr>
            <a:r>
              <a:rPr b="1" i="0" lang="en-US" sz="3200" u="non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rPr>
              <a:t>Properties of Normal Distribution Curve</a:t>
            </a:r>
            <a:endParaRPr/>
          </a:p>
        </p:txBody>
      </p:sp>
      <p:sp>
        <p:nvSpPr>
          <p:cNvPr id="218" name="Google Shape;218;p13"/>
          <p:cNvSpPr txBox="1"/>
          <p:nvPr>
            <p:ph idx="1" type="body"/>
          </p:nvPr>
        </p:nvSpPr>
        <p:spPr>
          <a:xfrm>
            <a:off x="304800" y="1447800"/>
            <a:ext cx="868680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The normal (distribution) curve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From μ–σ to μ+σ: contains about 68% of the measurements  (μ: mean, σ: standard deviation)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 From μ–2σ to μ+2σ: contains about 95% of it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From μ–3σ to μ+3σ: contains about 99.7% of it</a:t>
            </a:r>
            <a:endParaRPr/>
          </a:p>
          <a:p>
            <a:pPr indent="-20193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None/>
            </a:pPr>
            <a:r>
              <a:t/>
            </a:r>
            <a:endParaRPr b="0" i="0" sz="2400" u="none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0" i="0" sz="2000" u="none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66700" lvl="0" marL="342900" rtl="0" algn="l">
              <a:spcBef>
                <a:spcPts val="4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0" i="0" sz="2000" u="none">
              <a:solidFill>
                <a:schemeClr val="hlink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normal1-95" id="219" name="Google Shape;219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4200" y="3729037"/>
            <a:ext cx="2895600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rmal1-68" id="220" name="Google Shape;220;p13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886200"/>
            <a:ext cx="2986087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ormal1-99" id="221" name="Google Shape;221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57912" y="3810000"/>
            <a:ext cx="2986087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4"/>
          <p:cNvSpPr txBox="1"/>
          <p:nvPr/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228" name="Google Shape;228;p14"/>
          <p:cNvSpPr txBox="1"/>
          <p:nvPr>
            <p:ph type="title"/>
          </p:nvPr>
        </p:nvSpPr>
        <p:spPr>
          <a:xfrm>
            <a:off x="0" y="228600"/>
            <a:ext cx="9144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0981"/>
              </a:buClr>
              <a:buSzPts val="3200"/>
              <a:buFont typeface="Overlock"/>
              <a:buNone/>
            </a:pPr>
            <a:r>
              <a:rPr b="1" i="0" lang="en-US" sz="3200" u="none">
                <a:solidFill>
                  <a:srgbClr val="170981"/>
                </a:solidFill>
                <a:latin typeface="Overlock"/>
                <a:ea typeface="Overlock"/>
                <a:cs typeface="Overlock"/>
                <a:sym typeface="Overlock"/>
              </a:rPr>
              <a:t>Graphic Displays of Basic Statistical Descriptions</a:t>
            </a:r>
            <a:endParaRPr/>
          </a:p>
        </p:txBody>
      </p:sp>
      <p:sp>
        <p:nvSpPr>
          <p:cNvPr id="229" name="Google Shape;229;p14"/>
          <p:cNvSpPr txBox="1"/>
          <p:nvPr>
            <p:ph idx="1" type="body"/>
          </p:nvPr>
        </p:nvSpPr>
        <p:spPr>
          <a:xfrm>
            <a:off x="304800" y="1295400"/>
            <a:ext cx="83820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1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Boxplot</a:t>
            </a: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graphic display of five-number summary</a:t>
            </a:r>
            <a:endParaRPr/>
          </a:p>
          <a:p>
            <a:pPr indent="-342900" lvl="0" marL="342900" rtl="0" algn="l">
              <a:lnSpc>
                <a:spcPct val="14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1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Histogram</a:t>
            </a: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x-axis are values, y-axis repres. frequencies </a:t>
            </a:r>
            <a:endParaRPr/>
          </a:p>
          <a:p>
            <a:pPr indent="-342900" lvl="0" marL="342900" rtl="0" algn="l">
              <a:lnSpc>
                <a:spcPct val="14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1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Quantile plot</a:t>
            </a: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 each value </a:t>
            </a:r>
            <a:r>
              <a:rPr b="0" i="1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x</a:t>
            </a:r>
            <a:r>
              <a:rPr b="0" baseline="-25000" i="1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</a:t>
            </a:r>
            <a:r>
              <a:rPr b="0" baseline="-2500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</a:t>
            </a: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is paired with </a:t>
            </a:r>
            <a:r>
              <a:rPr b="0" i="1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</a:t>
            </a:r>
            <a:r>
              <a:rPr b="0" baseline="-25000" i="1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 </a:t>
            </a: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indicating that approximately 100 </a:t>
            </a:r>
            <a:r>
              <a:rPr b="0" i="1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</a:t>
            </a:r>
            <a:r>
              <a:rPr b="0" baseline="-25000" i="1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 </a:t>
            </a: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% of data  are ≤ </a:t>
            </a:r>
            <a:r>
              <a:rPr b="0" i="1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x</a:t>
            </a:r>
            <a:r>
              <a:rPr b="0" baseline="-25000" i="1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</a:t>
            </a:r>
            <a:r>
              <a:rPr b="0" baseline="-2500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b="0" i="0" sz="24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4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1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Quantile-quantile (q-q) plot</a:t>
            </a: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graphs the quantiles of one univariant distribution against the corresponding quantiles of another</a:t>
            </a:r>
            <a:endParaRPr/>
          </a:p>
          <a:p>
            <a:pPr indent="-342900" lvl="0" marL="342900" rtl="0" algn="l">
              <a:lnSpc>
                <a:spcPct val="14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1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Scatter plot</a:t>
            </a: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each pair of values is a pair of coordinates and plotted as points in the plane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"/>
          <p:cNvSpPr txBox="1"/>
          <p:nvPr/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236" name="Google Shape;236;p15"/>
          <p:cNvSpPr txBox="1"/>
          <p:nvPr>
            <p:ph type="title"/>
          </p:nvPr>
        </p:nvSpPr>
        <p:spPr>
          <a:xfrm>
            <a:off x="152400" y="304800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verlock"/>
              <a:buNone/>
            </a:pPr>
            <a:r>
              <a:rPr b="1" i="0" lang="en-US" sz="3600" u="non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rPr>
              <a:t>Histogram Analysis</a:t>
            </a:r>
            <a:endParaRPr/>
          </a:p>
        </p:txBody>
      </p:sp>
      <p:sp>
        <p:nvSpPr>
          <p:cNvPr id="237" name="Google Shape;237;p15"/>
          <p:cNvSpPr txBox="1"/>
          <p:nvPr>
            <p:ph idx="1" type="body"/>
          </p:nvPr>
        </p:nvSpPr>
        <p:spPr>
          <a:xfrm>
            <a:off x="304800" y="1295400"/>
            <a:ext cx="4648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Histogram: Graph display of tabulated frequencies, shown as bars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It shows what proportion of cases fall into each of several categories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Differs from a bar chart in that it is the </a:t>
            </a:r>
            <a:r>
              <a:rPr b="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area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of the bar that denotes the value, not the height as in bar charts, a crucial distinction when the categories are not of uniform width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categories are usually specified as non-overlapping intervals of some variable. The categories (bars) must be adjacent</a:t>
            </a:r>
            <a:endParaRPr/>
          </a:p>
          <a:p>
            <a:pPr indent="-266700" lvl="0" marL="342900" rtl="0" algn="l">
              <a:spcBef>
                <a:spcPts val="4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aphicFrame>
        <p:nvGraphicFramePr>
          <p:cNvPr id="238" name="Google Shape;238;p15"/>
          <p:cNvGraphicFramePr/>
          <p:nvPr/>
        </p:nvGraphicFramePr>
        <p:xfrm>
          <a:off x="4572000" y="1447800"/>
          <a:ext cx="5410200" cy="4343400"/>
        </p:xfrm>
        <a:graphic>
          <a:graphicData uri="http://schemas.openxmlformats.org/presentationml/2006/ole">
            <mc:AlternateContent>
              <mc:Choice Requires="v">
                <p:oleObj r:id="rId4" imgH="4343400" imgW="5410200" progId="MSGraph.Chart.8" spid="_x0000_s1">
                  <p:embed/>
                </p:oleObj>
              </mc:Choice>
              <mc:Fallback>
                <p:oleObj r:id="rId5" imgH="4343400" imgW="5410200" progId="MSGraph.Chart.8">
                  <p:embed/>
                  <p:pic>
                    <p:nvPicPr>
                      <p:cNvPr id="238" name="Google Shape;238;p15"/>
                      <p:cNvPicPr preferRelativeResize="0"/>
                      <p:nvPr>
                        <p:ph idx="1" type="body"/>
                      </p:nvPr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572000" y="1447800"/>
                        <a:ext cx="5410200" cy="434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6"/>
          <p:cNvSpPr txBox="1"/>
          <p:nvPr/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245" name="Google Shape;245;p16"/>
          <p:cNvSpPr txBox="1"/>
          <p:nvPr>
            <p:ph type="title"/>
          </p:nvPr>
        </p:nvSpPr>
        <p:spPr>
          <a:xfrm>
            <a:off x="152400" y="152400"/>
            <a:ext cx="8839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Overlock"/>
              <a:buNone/>
            </a:pPr>
            <a:r>
              <a:rPr b="1" i="0" lang="en-US" sz="3200" u="non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rPr>
              <a:t>Histograms Often Tell More than Boxplots</a:t>
            </a:r>
            <a:endParaRPr/>
          </a:p>
        </p:txBody>
      </p:sp>
      <p:graphicFrame>
        <p:nvGraphicFramePr>
          <p:cNvPr id="246" name="Google Shape;246;p16"/>
          <p:cNvGraphicFramePr/>
          <p:nvPr/>
        </p:nvGraphicFramePr>
        <p:xfrm>
          <a:off x="457200" y="1295400"/>
          <a:ext cx="3962400" cy="2417762"/>
        </p:xfrm>
        <a:graphic>
          <a:graphicData uri="http://schemas.openxmlformats.org/presentationml/2006/ole">
            <mc:AlternateContent>
              <mc:Choice Requires="v">
                <p:oleObj r:id="rId4" imgH="2417762" imgW="3962400" progId="SmartDraw.2" spid="_x0000_s1">
                  <p:embed/>
                </p:oleObj>
              </mc:Choice>
              <mc:Fallback>
                <p:oleObj r:id="rId5" imgH="2417762" imgW="3962400" progId="SmartDraw.2">
                  <p:embed/>
                  <p:pic>
                    <p:nvPicPr>
                      <p:cNvPr id="246" name="Google Shape;246;p16"/>
                      <p:cNvPicPr preferRelativeResize="0"/>
                      <p:nvPr>
                        <p:ph idx="1" type="body"/>
                      </p:nvPr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57200" y="1295400"/>
                        <a:ext cx="3962400" cy="2417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7" name="Google Shape;247;p16"/>
          <p:cNvGraphicFramePr/>
          <p:nvPr/>
        </p:nvGraphicFramePr>
        <p:xfrm>
          <a:off x="457200" y="4043362"/>
          <a:ext cx="3886200" cy="2433637"/>
        </p:xfrm>
        <a:graphic>
          <a:graphicData uri="http://schemas.openxmlformats.org/presentationml/2006/ole">
            <mc:AlternateContent>
              <mc:Choice Requires="v">
                <p:oleObj r:id="rId7" imgH="2433637" imgW="3886200" progId="SmartDraw.2" spid="_x0000_s2">
                  <p:embed/>
                </p:oleObj>
              </mc:Choice>
              <mc:Fallback>
                <p:oleObj r:id="rId8" imgH="2433637" imgW="3886200" progId="SmartDraw.2">
                  <p:embed/>
                  <p:pic>
                    <p:nvPicPr>
                      <p:cNvPr id="247" name="Google Shape;247;p16"/>
                      <p:cNvPicPr preferRelativeResize="0"/>
                      <p:nvPr>
                        <p:ph idx="2" type="body"/>
                      </p:nvPr>
                    </p:nvPicPr>
                    <p:blipFill rotWithShape="1">
                      <a:blip r:embed="rId9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57200" y="4043362"/>
                        <a:ext cx="3886200" cy="2433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8" name="Google Shape;248;p16"/>
          <p:cNvSpPr txBox="1"/>
          <p:nvPr/>
        </p:nvSpPr>
        <p:spPr>
          <a:xfrm>
            <a:off x="4876800" y="1522412"/>
            <a:ext cx="3657600" cy="4725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two histograms shown in the left may have the same boxplot representation</a:t>
            </a:r>
            <a:endParaRPr/>
          </a:p>
          <a:p>
            <a:pPr indent="-285750" lvl="1" marL="742950" marR="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same values for: min, Q1, median, Q3, max</a:t>
            </a:r>
            <a:endParaRPr/>
          </a:p>
          <a:p>
            <a:pPr indent="-342900" lvl="0" marL="342900" marR="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But they have rather different data distributions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7"/>
          <p:cNvSpPr txBox="1"/>
          <p:nvPr/>
        </p:nvSpPr>
        <p:spPr>
          <a:xfrm>
            <a:off x="3124200" y="6477000"/>
            <a:ext cx="2895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rPr b="0" i="0" lang="en-US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Data Mining: Concepts and Techniques</a:t>
            </a:r>
            <a:endParaRPr/>
          </a:p>
        </p:txBody>
      </p:sp>
      <p:sp>
        <p:nvSpPr>
          <p:cNvPr id="255" name="Google Shape;255;p17"/>
          <p:cNvSpPr txBox="1"/>
          <p:nvPr/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256" name="Google Shape;256;p17"/>
          <p:cNvSpPr txBox="1"/>
          <p:nvPr>
            <p:ph type="title"/>
          </p:nvPr>
        </p:nvSpPr>
        <p:spPr>
          <a:xfrm>
            <a:off x="152400" y="304800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verlock"/>
              <a:buNone/>
            </a:pPr>
            <a:r>
              <a:rPr b="1" i="0" lang="en-US" sz="3600" u="non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rPr>
              <a:t>Quantile Plot</a:t>
            </a:r>
            <a:endParaRPr/>
          </a:p>
        </p:txBody>
      </p:sp>
      <p:sp>
        <p:nvSpPr>
          <p:cNvPr id="257" name="Google Shape;257;p17"/>
          <p:cNvSpPr txBox="1"/>
          <p:nvPr>
            <p:ph idx="1" type="body"/>
          </p:nvPr>
        </p:nvSpPr>
        <p:spPr>
          <a:xfrm>
            <a:off x="304800" y="1331912"/>
            <a:ext cx="8382000" cy="2478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Displays all of the data (allowing the user to assess both the overall behavior and unusual occurrences)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Plots </a:t>
            </a:r>
            <a:r>
              <a:rPr b="1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quantile</a:t>
            </a: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information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 a data </a:t>
            </a:r>
            <a:r>
              <a:rPr b="0" i="1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x</a:t>
            </a:r>
            <a:r>
              <a:rPr b="0" baseline="-25000" i="1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</a:t>
            </a:r>
            <a:r>
              <a:rPr b="0" i="1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data sorted in increasing order, </a:t>
            </a:r>
            <a:r>
              <a:rPr b="0" i="1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</a:t>
            </a:r>
            <a:r>
              <a:rPr b="0" baseline="-25000" i="1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</a:t>
            </a:r>
            <a:r>
              <a:rPr b="0" i="1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indicates that approximately 100 </a:t>
            </a:r>
            <a:r>
              <a:rPr b="0" i="1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</a:t>
            </a:r>
            <a:r>
              <a:rPr b="0" baseline="-25000" i="1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</a:t>
            </a: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% of the data are below or equal to the value </a:t>
            </a:r>
            <a:r>
              <a:rPr b="0" i="1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x</a:t>
            </a:r>
            <a:r>
              <a:rPr b="0" baseline="-25000" i="1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</a:t>
            </a:r>
            <a:endParaRPr/>
          </a:p>
        </p:txBody>
      </p:sp>
      <p:pic>
        <p:nvPicPr>
          <p:cNvPr id="258" name="Google Shape;25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3602037"/>
            <a:ext cx="6400800" cy="3255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/>
          <p:nvPr/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96" name="Google Shape;96;p2"/>
          <p:cNvSpPr txBox="1"/>
          <p:nvPr>
            <p:ph type="title"/>
          </p:nvPr>
        </p:nvSpPr>
        <p:spPr>
          <a:xfrm>
            <a:off x="381000" y="228600"/>
            <a:ext cx="85852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Overlock"/>
              <a:buNone/>
            </a:pPr>
            <a:r>
              <a:rPr b="1" i="0" lang="en-US" sz="3200" u="non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rPr>
              <a:t>Important Characteristics of Structured Data</a:t>
            </a:r>
            <a:endParaRPr/>
          </a:p>
        </p:txBody>
      </p:sp>
      <p:sp>
        <p:nvSpPr>
          <p:cNvPr id="97" name="Google Shape;97;p2"/>
          <p:cNvSpPr txBox="1"/>
          <p:nvPr>
            <p:ph idx="1" type="body"/>
          </p:nvPr>
        </p:nvSpPr>
        <p:spPr>
          <a:xfrm>
            <a:off x="533400" y="1447800"/>
            <a:ext cx="80137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Dimensionality</a:t>
            </a:r>
            <a:endParaRPr/>
          </a:p>
          <a:p>
            <a:pPr indent="-342900" lvl="1" marL="8001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Curse of dimensionality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Sparsity</a:t>
            </a:r>
            <a:endParaRPr/>
          </a:p>
          <a:p>
            <a:pPr indent="-342900" lvl="1" marL="8001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Only presence counts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Resolution</a:t>
            </a:r>
            <a:endParaRPr/>
          </a:p>
          <a:p>
            <a:pPr indent="-342900" lvl="1" marL="80010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Patterns depend on the scale</a:t>
            </a:r>
            <a:r>
              <a:rPr b="0" i="0" lang="en-US" sz="3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Distribution</a:t>
            </a:r>
            <a:endParaRPr/>
          </a:p>
          <a:p>
            <a:pPr indent="-342900" lvl="1" marL="80010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Centrality and dispersion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8"/>
          <p:cNvSpPr txBox="1"/>
          <p:nvPr/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265" name="Google Shape;265;p18"/>
          <p:cNvSpPr txBox="1"/>
          <p:nvPr>
            <p:ph type="title"/>
          </p:nvPr>
        </p:nvSpPr>
        <p:spPr>
          <a:xfrm>
            <a:off x="152400" y="304800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verlock"/>
              <a:buNone/>
            </a:pPr>
            <a:r>
              <a:rPr b="1" i="0" lang="en-US" sz="3600" u="non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rPr>
              <a:t>Quantile-Quantile (</a:t>
            </a:r>
            <a:r>
              <a:rPr lang="en-US"/>
              <a:t>q-q</a:t>
            </a:r>
            <a:r>
              <a:rPr b="1" i="0" lang="en-US" sz="3600" u="non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rPr>
              <a:t>) Plot</a:t>
            </a:r>
            <a:endParaRPr/>
          </a:p>
        </p:txBody>
      </p:sp>
      <p:sp>
        <p:nvSpPr>
          <p:cNvPr id="266" name="Google Shape;266;p18"/>
          <p:cNvSpPr txBox="1"/>
          <p:nvPr>
            <p:ph idx="1" type="body"/>
          </p:nvPr>
        </p:nvSpPr>
        <p:spPr>
          <a:xfrm>
            <a:off x="304800" y="1219200"/>
            <a:ext cx="8382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Graphs the quantiles of one univariate distribution against the corresponding quantiles of another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View: Is there is a shift in going from one distribution to another?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Example shows unit price of items sold at Branch 1 vs. Branch 2 for each quantile.  Unit prices of items sold at Branch 1 tend to be lower than those at Branch 2.</a:t>
            </a:r>
            <a:endParaRPr/>
          </a:p>
        </p:txBody>
      </p:sp>
      <p:pic>
        <p:nvPicPr>
          <p:cNvPr id="267" name="Google Shape;26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0675" y="3136900"/>
            <a:ext cx="6029325" cy="346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9"/>
          <p:cNvSpPr txBox="1"/>
          <p:nvPr/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274" name="Google Shape;274;p19"/>
          <p:cNvSpPr txBox="1"/>
          <p:nvPr>
            <p:ph type="title"/>
          </p:nvPr>
        </p:nvSpPr>
        <p:spPr>
          <a:xfrm>
            <a:off x="152400" y="304800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verlock"/>
              <a:buNone/>
            </a:pPr>
            <a:r>
              <a:rPr b="1" i="0" lang="en-US" sz="3600" u="non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rPr>
              <a:t>Scatter plot</a:t>
            </a:r>
            <a:endParaRPr/>
          </a:p>
        </p:txBody>
      </p:sp>
      <p:sp>
        <p:nvSpPr>
          <p:cNvPr id="275" name="Google Shape;275;p19"/>
          <p:cNvSpPr txBox="1"/>
          <p:nvPr>
            <p:ph idx="1" type="body"/>
          </p:nvPr>
        </p:nvSpPr>
        <p:spPr>
          <a:xfrm>
            <a:off x="304800" y="1295400"/>
            <a:ext cx="8382000" cy="177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Provides a first look at bivariate data to see clusters of points, outliers, etc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Each pair of values is treated as a pair of coordinates and plotted as points in the plane</a:t>
            </a:r>
            <a:endParaRPr/>
          </a:p>
        </p:txBody>
      </p:sp>
      <p:pic>
        <p:nvPicPr>
          <p:cNvPr id="276" name="Google Shape;27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2971800"/>
            <a:ext cx="7391400" cy="3548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0"/>
          <p:cNvSpPr txBox="1"/>
          <p:nvPr/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283" name="Google Shape;283;p20"/>
          <p:cNvSpPr txBox="1"/>
          <p:nvPr>
            <p:ph type="title"/>
          </p:nvPr>
        </p:nvSpPr>
        <p:spPr>
          <a:xfrm>
            <a:off x="0" y="22860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Overlock"/>
              <a:buNone/>
            </a:pPr>
            <a:r>
              <a:rPr b="1" i="0" lang="en-US" sz="3200" u="non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rPr>
              <a:t>Positively and Negatively Correlated Data</a:t>
            </a:r>
            <a:endParaRPr/>
          </a:p>
        </p:txBody>
      </p:sp>
      <p:sp>
        <p:nvSpPr>
          <p:cNvPr id="284" name="Google Shape;284;p20"/>
          <p:cNvSpPr txBox="1"/>
          <p:nvPr>
            <p:ph idx="1" type="body"/>
          </p:nvPr>
        </p:nvSpPr>
        <p:spPr>
          <a:xfrm>
            <a:off x="4191000" y="4906962"/>
            <a:ext cx="4267200" cy="141287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080"/>
              <a:buFont typeface="Noto Sans Symbols"/>
              <a:buChar char="■"/>
            </a:pPr>
            <a:r>
              <a:rPr b="0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left half fragment is positively correlated</a:t>
            </a:r>
            <a:endParaRPr/>
          </a:p>
          <a:p>
            <a:pPr indent="-342900" lvl="0" marL="342900" rtl="0" algn="l">
              <a:lnSpc>
                <a:spcPct val="14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080"/>
              <a:buFont typeface="Noto Sans Symbols"/>
              <a:buChar char="■"/>
            </a:pPr>
            <a:r>
              <a:rPr b="0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right half is negative correlated</a:t>
            </a:r>
            <a:endParaRPr/>
          </a:p>
        </p:txBody>
      </p:sp>
      <p:pic>
        <p:nvPicPr>
          <p:cNvPr descr="ha02correl1" id="285" name="Google Shape;28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1295400"/>
            <a:ext cx="3365500" cy="276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a02correl2" id="286" name="Google Shape;28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5400" y="1219200"/>
            <a:ext cx="3810000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g46" id="287" name="Google Shape;287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5800" y="4114800"/>
            <a:ext cx="35052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0"/>
          <p:cNvSpPr txBox="1"/>
          <p:nvPr/>
        </p:nvSpPr>
        <p:spPr>
          <a:xfrm>
            <a:off x="4191000" y="4953000"/>
            <a:ext cx="4267200" cy="144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1"/>
          <p:cNvSpPr txBox="1"/>
          <p:nvPr/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pic>
        <p:nvPicPr>
          <p:cNvPr descr="fig18-1" id="295" name="Google Shape;295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0600" y="0"/>
            <a:ext cx="4038600" cy="3733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g18-2" id="296" name="Google Shape;296;p21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0600" y="3352800"/>
            <a:ext cx="4191000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g18-3" id="297" name="Google Shape;297;p21"/>
          <p:cNvPicPr preferRelativeResize="0"/>
          <p:nvPr>
            <p:ph idx="3" type="body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3400" y="2001837"/>
            <a:ext cx="4267200" cy="360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1"/>
          <p:cNvSpPr txBox="1"/>
          <p:nvPr>
            <p:ph type="title"/>
          </p:nvPr>
        </p:nvSpPr>
        <p:spPr>
          <a:xfrm>
            <a:off x="152400" y="304800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Overlock"/>
              <a:buNone/>
            </a:pPr>
            <a:r>
              <a:rPr b="1" i="0" lang="en-US" sz="3200" u="non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rPr>
              <a:t> Uncorrelated Data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2"/>
          <p:cNvSpPr txBox="1"/>
          <p:nvPr/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305" name="Google Shape;305;p22"/>
          <p:cNvSpPr txBox="1"/>
          <p:nvPr>
            <p:ph type="title"/>
          </p:nvPr>
        </p:nvSpPr>
        <p:spPr>
          <a:xfrm>
            <a:off x="0" y="381000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verlock"/>
              <a:buNone/>
            </a:pPr>
            <a:r>
              <a:rPr b="1" i="0" lang="en-US" sz="3600" u="non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rPr>
              <a:t>Data Visualization</a:t>
            </a:r>
            <a:endParaRPr/>
          </a:p>
        </p:txBody>
      </p:sp>
      <p:sp>
        <p:nvSpPr>
          <p:cNvPr id="306" name="Google Shape;306;p22"/>
          <p:cNvSpPr txBox="1"/>
          <p:nvPr>
            <p:ph idx="1" type="body"/>
          </p:nvPr>
        </p:nvSpPr>
        <p:spPr>
          <a:xfrm>
            <a:off x="304800" y="1295400"/>
            <a:ext cx="85344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080"/>
              <a:buFont typeface="Noto Sans Symbols"/>
              <a:buChar char="■"/>
            </a:pPr>
            <a:r>
              <a:rPr b="0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Why data visualization?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ts val="990"/>
              <a:buFont typeface="Noto Sans Symbols"/>
              <a:buChar char="■"/>
            </a:pPr>
            <a:r>
              <a:rPr b="0" i="0" lang="en-US" sz="180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Gain insight</a:t>
            </a:r>
            <a:r>
              <a:rPr b="0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into an information space by mapping data onto graphical primitives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ts val="990"/>
              <a:buFont typeface="Noto Sans Symbols"/>
              <a:buChar char="■"/>
            </a:pPr>
            <a:r>
              <a:rPr b="0" i="0" lang="en-US" sz="180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Provide qualitative overview</a:t>
            </a:r>
            <a:r>
              <a:rPr b="0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of large data sets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ts val="990"/>
              <a:buFont typeface="Noto Sans Symbols"/>
              <a:buChar char="■"/>
            </a:pPr>
            <a:r>
              <a:rPr b="0" i="0" lang="en-US" sz="180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Search</a:t>
            </a:r>
            <a:r>
              <a:rPr b="0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for patterns, trends, structure, irregularities, relationships among data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ts val="990"/>
              <a:buFont typeface="Noto Sans Symbols"/>
              <a:buChar char="■"/>
            </a:pPr>
            <a:r>
              <a:rPr b="0" i="0" lang="en-US" sz="180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Help find interesting regions and suitable parameters</a:t>
            </a:r>
            <a:r>
              <a:rPr b="0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for further quantitative analysis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ts val="990"/>
              <a:buFont typeface="Noto Sans Symbols"/>
              <a:buChar char="■"/>
            </a:pPr>
            <a:r>
              <a:rPr b="0" i="0" lang="en-US" sz="180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Provide a visual proof</a:t>
            </a:r>
            <a:r>
              <a:rPr b="0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of computer representations derived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080"/>
              <a:buFont typeface="Noto Sans Symbols"/>
              <a:buChar char="■"/>
            </a:pPr>
            <a:r>
              <a:rPr b="0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Categorization of visualization methods: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ts val="990"/>
              <a:buFont typeface="Noto Sans Symbols"/>
              <a:buChar char="■"/>
            </a:pPr>
            <a:r>
              <a:rPr b="0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Pixel-oriented visualization techniques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ts val="990"/>
              <a:buFont typeface="Noto Sans Symbols"/>
              <a:buChar char="■"/>
            </a:pPr>
            <a:r>
              <a:rPr b="0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Geometric projection visualization techniques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ts val="990"/>
              <a:buFont typeface="Noto Sans Symbols"/>
              <a:buChar char="■"/>
            </a:pPr>
            <a:r>
              <a:rPr b="0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Icon-based visualization techniques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ts val="990"/>
              <a:buFont typeface="Noto Sans Symbols"/>
              <a:buChar char="■"/>
            </a:pPr>
            <a:r>
              <a:rPr b="0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Hierarchical visualization techniques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ts val="990"/>
              <a:buFont typeface="Noto Sans Symbols"/>
              <a:buChar char="■"/>
            </a:pPr>
            <a:r>
              <a:rPr b="0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Visualizing complex data and relations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3"/>
          <p:cNvSpPr txBox="1"/>
          <p:nvPr/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313" name="Google Shape;313;p23"/>
          <p:cNvSpPr txBox="1"/>
          <p:nvPr>
            <p:ph idx="4294967295" type="title"/>
          </p:nvPr>
        </p:nvSpPr>
        <p:spPr>
          <a:xfrm>
            <a:off x="0" y="381000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verlock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rPr>
              <a:t>Pixel-Oriented Visualization Techniques</a:t>
            </a:r>
            <a:endParaRPr/>
          </a:p>
        </p:txBody>
      </p:sp>
      <p:sp>
        <p:nvSpPr>
          <p:cNvPr id="314" name="Google Shape;314;p23"/>
          <p:cNvSpPr txBox="1"/>
          <p:nvPr>
            <p:ph idx="4294967295" type="body"/>
          </p:nvPr>
        </p:nvSpPr>
        <p:spPr>
          <a:xfrm>
            <a:off x="304800" y="1295400"/>
            <a:ext cx="85344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 a data set of m dimensions, create m windows on the screen, one for each dimension</a:t>
            </a:r>
            <a:endParaRPr/>
          </a:p>
          <a:p>
            <a:pPr indent="-342900" lvl="0" marL="3429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m dimension values of a record are mapped to m pixels at the corresponding positions in the windows</a:t>
            </a:r>
            <a:endParaRPr/>
          </a:p>
          <a:p>
            <a:pPr indent="-342900" lvl="0" marL="342900" marR="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colors of the pixels reflect the corresponding values</a:t>
            </a:r>
            <a:endParaRPr/>
          </a:p>
        </p:txBody>
      </p:sp>
      <p:pic>
        <p:nvPicPr>
          <p:cNvPr id="315" name="Google Shape;31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3352800"/>
            <a:ext cx="8613775" cy="2909887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3"/>
          <p:cNvSpPr txBox="1"/>
          <p:nvPr/>
        </p:nvSpPr>
        <p:spPr>
          <a:xfrm>
            <a:off x="152400" y="6172200"/>
            <a:ext cx="17526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AutoNum type="alphaLcParenBoth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Income</a:t>
            </a:r>
            <a:endParaRPr/>
          </a:p>
        </p:txBody>
      </p:sp>
      <p:sp>
        <p:nvSpPr>
          <p:cNvPr id="317" name="Google Shape;317;p23"/>
          <p:cNvSpPr txBox="1"/>
          <p:nvPr/>
        </p:nvSpPr>
        <p:spPr>
          <a:xfrm>
            <a:off x="2362200" y="6172200"/>
            <a:ext cx="19050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(b) Credit Limit</a:t>
            </a:r>
            <a:endParaRPr/>
          </a:p>
        </p:txBody>
      </p:sp>
      <p:sp>
        <p:nvSpPr>
          <p:cNvPr id="318" name="Google Shape;318;p23"/>
          <p:cNvSpPr txBox="1"/>
          <p:nvPr/>
        </p:nvSpPr>
        <p:spPr>
          <a:xfrm>
            <a:off x="4495800" y="6172200"/>
            <a:ext cx="28194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(c) transaction volume</a:t>
            </a:r>
            <a:endParaRPr/>
          </a:p>
        </p:txBody>
      </p:sp>
      <p:sp>
        <p:nvSpPr>
          <p:cNvPr id="319" name="Google Shape;319;p23"/>
          <p:cNvSpPr txBox="1"/>
          <p:nvPr/>
        </p:nvSpPr>
        <p:spPr>
          <a:xfrm>
            <a:off x="7239000" y="6156325"/>
            <a:ext cx="19050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(d) age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4"/>
          <p:cNvSpPr txBox="1"/>
          <p:nvPr/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326" name="Google Shape;326;p24"/>
          <p:cNvSpPr txBox="1"/>
          <p:nvPr>
            <p:ph idx="4294967295" type="title"/>
          </p:nvPr>
        </p:nvSpPr>
        <p:spPr>
          <a:xfrm>
            <a:off x="0" y="304800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verlock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rPr>
              <a:t>Laying Out Pixels in Circle Segments</a:t>
            </a:r>
            <a:endParaRPr/>
          </a:p>
        </p:txBody>
      </p:sp>
      <p:sp>
        <p:nvSpPr>
          <p:cNvPr id="327" name="Google Shape;327;p24"/>
          <p:cNvSpPr txBox="1"/>
          <p:nvPr>
            <p:ph idx="4294967295" type="body"/>
          </p:nvPr>
        </p:nvSpPr>
        <p:spPr>
          <a:xfrm>
            <a:off x="304800" y="1295400"/>
            <a:ext cx="8534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save space and show the connections among multiple dimensions, space filling is often done in a circle segment</a:t>
            </a:r>
            <a:endParaRPr/>
          </a:p>
        </p:txBody>
      </p:sp>
      <p:sp>
        <p:nvSpPr>
          <p:cNvPr id="328" name="Google Shape;328;p24"/>
          <p:cNvSpPr txBox="1"/>
          <p:nvPr/>
        </p:nvSpPr>
        <p:spPr>
          <a:xfrm>
            <a:off x="381000" y="5851525"/>
            <a:ext cx="3886200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AutoNum type="alphaLcParenBoth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Representing a data record in circle segment</a:t>
            </a:r>
            <a:endParaRPr/>
          </a:p>
        </p:txBody>
      </p:sp>
      <p:sp>
        <p:nvSpPr>
          <p:cNvPr id="329" name="Google Shape;329;p24"/>
          <p:cNvSpPr txBox="1"/>
          <p:nvPr/>
        </p:nvSpPr>
        <p:spPr>
          <a:xfrm>
            <a:off x="4495800" y="6019800"/>
            <a:ext cx="44958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(b) Laying out pixels in circle segment</a:t>
            </a:r>
            <a:endParaRPr/>
          </a:p>
        </p:txBody>
      </p:sp>
      <p:pic>
        <p:nvPicPr>
          <p:cNvPr id="330" name="Google Shape;33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2498725"/>
            <a:ext cx="3757612" cy="314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2182812"/>
            <a:ext cx="4078287" cy="3760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5"/>
          <p:cNvSpPr txBox="1"/>
          <p:nvPr/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338" name="Google Shape;338;p25"/>
          <p:cNvSpPr txBox="1"/>
          <p:nvPr>
            <p:ph type="title"/>
          </p:nvPr>
        </p:nvSpPr>
        <p:spPr>
          <a:xfrm>
            <a:off x="152400" y="304800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Overlock"/>
              <a:buNone/>
            </a:pPr>
            <a:r>
              <a:rPr b="1" i="0" lang="en-US" sz="3200" u="non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rPr>
              <a:t>Geometric Projection Visualization Techniques</a:t>
            </a:r>
            <a:endParaRPr/>
          </a:p>
        </p:txBody>
      </p:sp>
      <p:sp>
        <p:nvSpPr>
          <p:cNvPr id="339" name="Google Shape;339;p25"/>
          <p:cNvSpPr txBox="1"/>
          <p:nvPr>
            <p:ph idx="1" type="body"/>
          </p:nvPr>
        </p:nvSpPr>
        <p:spPr>
          <a:xfrm>
            <a:off x="304800" y="1295400"/>
            <a:ext cx="85344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Visualization of geometric transformations and projections of the data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Methods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Direct visualization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Scatterplot and scatterplot matrices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Landscapes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Projection pursuit technique: Help users find meaningful projections of multidimensional data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Prosection views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Hyperslice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Parallel coordinates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6"/>
          <p:cNvSpPr txBox="1"/>
          <p:nvPr/>
        </p:nvSpPr>
        <p:spPr>
          <a:xfrm>
            <a:off x="3124200" y="6477000"/>
            <a:ext cx="2895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rPr b="0" i="0" lang="en-US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Data Mining: Concepts and Techniques</a:t>
            </a:r>
            <a:endParaRPr/>
          </a:p>
        </p:txBody>
      </p:sp>
      <p:sp>
        <p:nvSpPr>
          <p:cNvPr id="346" name="Google Shape;346;p26"/>
          <p:cNvSpPr txBox="1"/>
          <p:nvPr/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347" name="Google Shape;347;p26"/>
          <p:cNvSpPr txBox="1"/>
          <p:nvPr>
            <p:ph type="title"/>
          </p:nvPr>
        </p:nvSpPr>
        <p:spPr>
          <a:xfrm>
            <a:off x="152400" y="304800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verlock"/>
              <a:buNone/>
            </a:pPr>
            <a:r>
              <a:rPr b="1" i="0" lang="en-US" sz="3600" u="non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rPr>
              <a:t>Direct Data Visualization</a:t>
            </a:r>
            <a:endParaRPr/>
          </a:p>
        </p:txBody>
      </p:sp>
      <p:pic>
        <p:nvPicPr>
          <p:cNvPr descr="fig1-6b" id="348" name="Google Shape;34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1219200"/>
            <a:ext cx="7315200" cy="56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6"/>
          <p:cNvSpPr txBox="1"/>
          <p:nvPr/>
        </p:nvSpPr>
        <p:spPr>
          <a:xfrm rot="5400000">
            <a:off x="-1855787" y="3630612"/>
            <a:ext cx="5083175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Ribbons with Twists Based on Vorticity</a:t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7"/>
          <p:cNvSpPr txBox="1"/>
          <p:nvPr/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356" name="Google Shape;356;p27"/>
          <p:cNvSpPr txBox="1"/>
          <p:nvPr>
            <p:ph type="title"/>
          </p:nvPr>
        </p:nvSpPr>
        <p:spPr>
          <a:xfrm>
            <a:off x="152400" y="228600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b="1" i="0" lang="en-US" sz="32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Scatterplot Matrices</a:t>
            </a:r>
            <a:endParaRPr/>
          </a:p>
        </p:txBody>
      </p:sp>
      <p:sp>
        <p:nvSpPr>
          <p:cNvPr id="357" name="Google Shape;357;p27"/>
          <p:cNvSpPr txBox="1"/>
          <p:nvPr>
            <p:ph idx="1" type="body"/>
          </p:nvPr>
        </p:nvSpPr>
        <p:spPr>
          <a:xfrm>
            <a:off x="304800" y="6172200"/>
            <a:ext cx="838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"/>
              <a:buNone/>
            </a:pPr>
            <a:r>
              <a:rPr b="0" i="0" lang="en-US" sz="16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Matrix of scatterplots (x-y-diagrams) of the k-dim. data [total of (k2/2-k) scatterplots]</a:t>
            </a:r>
            <a:endParaRPr/>
          </a:p>
        </p:txBody>
      </p:sp>
      <p:pic>
        <p:nvPicPr>
          <p:cNvPr descr="scatplot" id="358" name="Google Shape;35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0" y="806450"/>
            <a:ext cx="5410200" cy="5287962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7"/>
          <p:cNvSpPr txBox="1"/>
          <p:nvPr/>
        </p:nvSpPr>
        <p:spPr>
          <a:xfrm rot="-5400000">
            <a:off x="-69056" y="3421856"/>
            <a:ext cx="315595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</a:pPr>
            <a:r>
              <a:rPr b="0" i="0" lang="en-US" sz="8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Used by</a:t>
            </a:r>
            <a:r>
              <a:rPr b="0" i="0" lang="en-US" sz="800" u="sng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8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ermission of M. Ward, Worcester Polytechnic</a:t>
            </a:r>
            <a:r>
              <a:rPr b="0" i="0" lang="en-US" sz="12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8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Institute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/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104" name="Google Shape;104;p3"/>
          <p:cNvSpPr txBox="1"/>
          <p:nvPr>
            <p:ph type="title"/>
          </p:nvPr>
        </p:nvSpPr>
        <p:spPr>
          <a:xfrm>
            <a:off x="152400" y="304800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Overlock"/>
              <a:buNone/>
            </a:pPr>
            <a:r>
              <a:rPr b="1" i="0" lang="en-US" sz="3200" u="non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rPr>
              <a:t>Data Objects</a:t>
            </a:r>
            <a:endParaRPr/>
          </a:p>
        </p:txBody>
      </p:sp>
      <p:sp>
        <p:nvSpPr>
          <p:cNvPr id="105" name="Google Shape;105;p3"/>
          <p:cNvSpPr txBox="1"/>
          <p:nvPr>
            <p:ph idx="1" type="body"/>
          </p:nvPr>
        </p:nvSpPr>
        <p:spPr>
          <a:xfrm>
            <a:off x="304800" y="1295400"/>
            <a:ext cx="83820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Data sets are made up of data objects.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</a:t>
            </a:r>
            <a:r>
              <a:rPr b="1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data object</a:t>
            </a: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represents an entity.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Examples: 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sales database:  customers, store items, sales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medical database: patients, treatments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university database: students, professors, courses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Also called </a:t>
            </a:r>
            <a:r>
              <a:rPr b="0" i="1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samples , examples, instances, data points, objects, tuples</a:t>
            </a: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Data objects are described by </a:t>
            </a:r>
            <a:r>
              <a:rPr b="1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attributes</a:t>
            </a: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Database rows -&gt; data objects; columns -&gt;attributes.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8"/>
          <p:cNvSpPr txBox="1"/>
          <p:nvPr/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366" name="Google Shape;366;p28"/>
          <p:cNvSpPr txBox="1"/>
          <p:nvPr/>
        </p:nvSpPr>
        <p:spPr>
          <a:xfrm>
            <a:off x="0" y="5410200"/>
            <a:ext cx="8991600" cy="101917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7" name="Google Shape;367;p28"/>
          <p:cNvSpPr txBox="1"/>
          <p:nvPr/>
        </p:nvSpPr>
        <p:spPr>
          <a:xfrm>
            <a:off x="7381875" y="2590800"/>
            <a:ext cx="1457325" cy="730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b="0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news articles</a:t>
            </a:r>
            <a:br>
              <a:rPr b="0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visualized as</a:t>
            </a:r>
            <a:br>
              <a:rPr b="0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 landscape</a:t>
            </a:r>
            <a:endParaRPr/>
          </a:p>
        </p:txBody>
      </p:sp>
      <p:pic>
        <p:nvPicPr>
          <p:cNvPr descr="Landscape" id="368" name="Google Shape;36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400" y="1117600"/>
            <a:ext cx="5638800" cy="432752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8"/>
          <p:cNvSpPr txBox="1"/>
          <p:nvPr/>
        </p:nvSpPr>
        <p:spPr>
          <a:xfrm rot="-5400000">
            <a:off x="-442912" y="3351212"/>
            <a:ext cx="37211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</a:pPr>
            <a:r>
              <a:rPr b="0" i="0" lang="en-US" sz="10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Used by permission of B. Wright, Visible Decisions Inc.</a:t>
            </a:r>
            <a:endParaRPr/>
          </a:p>
        </p:txBody>
      </p:sp>
      <p:sp>
        <p:nvSpPr>
          <p:cNvPr id="370" name="Google Shape;370;p28"/>
          <p:cNvSpPr txBox="1"/>
          <p:nvPr>
            <p:ph type="title"/>
          </p:nvPr>
        </p:nvSpPr>
        <p:spPr>
          <a:xfrm>
            <a:off x="152400" y="304800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b="1" i="0" lang="en-US" sz="36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Landscapes</a:t>
            </a:r>
            <a:endParaRPr/>
          </a:p>
        </p:txBody>
      </p:sp>
      <p:sp>
        <p:nvSpPr>
          <p:cNvPr id="371" name="Google Shape;371;p28"/>
          <p:cNvSpPr txBox="1"/>
          <p:nvPr>
            <p:ph idx="1" type="body"/>
          </p:nvPr>
        </p:nvSpPr>
        <p:spPr>
          <a:xfrm>
            <a:off x="304800" y="5486400"/>
            <a:ext cx="83820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Visualization of the data as perspective landscape</a:t>
            </a:r>
            <a:endParaRPr b="1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data needs to be transformed into a (possibly artificial) 2D spatial representation which preserves the characteristics of the data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9"/>
          <p:cNvSpPr txBox="1"/>
          <p:nvPr/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pic>
        <p:nvPicPr>
          <p:cNvPr id="378" name="Google Shape;37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7800" y="3886200"/>
            <a:ext cx="6553200" cy="272732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9"/>
          <p:cNvSpPr txBox="1"/>
          <p:nvPr>
            <p:ph type="title"/>
          </p:nvPr>
        </p:nvSpPr>
        <p:spPr>
          <a:xfrm>
            <a:off x="152400" y="304800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verlock"/>
              <a:buNone/>
            </a:pPr>
            <a:r>
              <a:rPr b="1" i="0" lang="en-US" sz="3600" u="non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rPr>
              <a:t>Parallel Coordinates</a:t>
            </a:r>
            <a:endParaRPr/>
          </a:p>
        </p:txBody>
      </p:sp>
      <p:sp>
        <p:nvSpPr>
          <p:cNvPr id="380" name="Google Shape;380;p29"/>
          <p:cNvSpPr txBox="1"/>
          <p:nvPr>
            <p:ph idx="1" type="body"/>
          </p:nvPr>
        </p:nvSpPr>
        <p:spPr>
          <a:xfrm>
            <a:off x="381000" y="1295400"/>
            <a:ext cx="84582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 equidistant axes which are parallel to one of the screen axes and correspond to the attributes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axes are scaled to the [minimum, maximum]: range of the corresponding attribute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Every data item corresponds to a polygonal line which intersects each of the axes at the point which corresponds to the value for the attribute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0"/>
          <p:cNvSpPr txBox="1"/>
          <p:nvPr/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pic>
        <p:nvPicPr>
          <p:cNvPr descr="ParCoord_KapIIb" id="387" name="Google Shape;38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392237"/>
            <a:ext cx="7467600" cy="4938712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0"/>
          <p:cNvSpPr txBox="1"/>
          <p:nvPr>
            <p:ph idx="4294967295" type="title"/>
          </p:nvPr>
        </p:nvSpPr>
        <p:spPr>
          <a:xfrm>
            <a:off x="0" y="381000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verlock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rPr>
              <a:t>Parallel Coordinates of a Data Set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1"/>
          <p:cNvSpPr txBox="1"/>
          <p:nvPr/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395" name="Google Shape;395;p31"/>
          <p:cNvSpPr txBox="1"/>
          <p:nvPr>
            <p:ph type="title"/>
          </p:nvPr>
        </p:nvSpPr>
        <p:spPr>
          <a:xfrm>
            <a:off x="152400" y="304800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0981"/>
              </a:buClr>
              <a:buSzPts val="3600"/>
              <a:buFont typeface="Overlock"/>
              <a:buNone/>
            </a:pPr>
            <a:r>
              <a:rPr b="1" i="0" lang="en-US" sz="3600" u="none">
                <a:solidFill>
                  <a:srgbClr val="170981"/>
                </a:solidFill>
                <a:latin typeface="Overlock"/>
                <a:ea typeface="Overlock"/>
                <a:cs typeface="Overlock"/>
                <a:sym typeface="Overlock"/>
              </a:rPr>
              <a:t>Icon-Based Visualization Techniques</a:t>
            </a:r>
            <a:endParaRPr/>
          </a:p>
        </p:txBody>
      </p:sp>
      <p:sp>
        <p:nvSpPr>
          <p:cNvPr id="396" name="Google Shape;396;p31"/>
          <p:cNvSpPr txBox="1"/>
          <p:nvPr>
            <p:ph idx="1" type="body"/>
          </p:nvPr>
        </p:nvSpPr>
        <p:spPr>
          <a:xfrm>
            <a:off x="304800" y="1447800"/>
            <a:ext cx="84582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Visualization of the data values as features of icons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Typical visualization methods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Chernoff Faces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Stick Figures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General techniques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Shape coding: Use shape to represent certain information encoding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Color icons: Use color icons to encode more information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Tile bars: Use small icons to represent the relevant feature vectors in document retrieval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2"/>
          <p:cNvSpPr txBox="1"/>
          <p:nvPr/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403" name="Google Shape;403;p32"/>
          <p:cNvSpPr txBox="1"/>
          <p:nvPr>
            <p:ph type="title"/>
          </p:nvPr>
        </p:nvSpPr>
        <p:spPr>
          <a:xfrm>
            <a:off x="152400" y="304800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verlock"/>
              <a:buNone/>
            </a:pPr>
            <a:r>
              <a:rPr b="1" i="0" lang="en-US" sz="3600" u="non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rPr>
              <a:t>Chernoff Faces</a:t>
            </a:r>
            <a:endParaRPr/>
          </a:p>
        </p:txBody>
      </p:sp>
      <p:sp>
        <p:nvSpPr>
          <p:cNvPr id="404" name="Google Shape;404;p32"/>
          <p:cNvSpPr txBox="1"/>
          <p:nvPr>
            <p:ph idx="1" type="body"/>
          </p:nvPr>
        </p:nvSpPr>
        <p:spPr>
          <a:xfrm>
            <a:off x="304800" y="1371600"/>
            <a:ext cx="8458200" cy="26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way to display variables on a two-dimensional surface, e.g., let x be eyebrow slant, y be eye size, z be nose length, etc. 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figure shows faces produced using 10 characteristics--head eccentricity, eye size, eye spacing, eye eccentricity, pupil size, eyebrow slant, nose size, mouth shape, mouth size, and mouth opening): Each assigned one of 10 possible values, generated using </a:t>
            </a:r>
            <a:r>
              <a:rPr b="0" i="1" lang="en-US" sz="2000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Mathematica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(S. Dickson)</a:t>
            </a:r>
            <a:endParaRPr/>
          </a:p>
        </p:txBody>
      </p:sp>
      <p:sp>
        <p:nvSpPr>
          <p:cNvPr id="405" name="Google Shape;405;p32"/>
          <p:cNvSpPr txBox="1"/>
          <p:nvPr>
            <p:ph idx="1" type="body"/>
          </p:nvPr>
        </p:nvSpPr>
        <p:spPr>
          <a:xfrm>
            <a:off x="304800" y="4200525"/>
            <a:ext cx="5486400" cy="2198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REFERENCE: Gonick, L. and Smith, W. </a:t>
            </a:r>
            <a:r>
              <a:rPr b="0" i="1" lang="en-US" sz="2000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Cartoon Guide to Statistics.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New York: Harper Perennial, p. 212, 1993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Weisstein, Eric W. "Chernoff Face." From </a:t>
            </a:r>
            <a:r>
              <a:rPr b="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MathWorld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--A Wolfram Web Resource. </a:t>
            </a:r>
            <a:r>
              <a:rPr b="0" i="0" lang="en-US" sz="2000" u="sng">
                <a:solidFill>
                  <a:schemeClr val="dk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mathworld.wolfram.com/ChernoffFace.html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/>
          </a:p>
        </p:txBody>
      </p:sp>
      <p:pic>
        <p:nvPicPr>
          <p:cNvPr descr="ChernoffFaces" id="406" name="Google Shape;406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38800" y="3886200"/>
            <a:ext cx="3429000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3"/>
          <p:cNvSpPr txBox="1"/>
          <p:nvPr/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pic>
        <p:nvPicPr>
          <p:cNvPr descr="StickCensus" id="413" name="Google Shape;41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838200"/>
            <a:ext cx="6208712" cy="5805487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3"/>
          <p:cNvSpPr txBox="1"/>
          <p:nvPr/>
        </p:nvSpPr>
        <p:spPr>
          <a:xfrm>
            <a:off x="174625" y="6559550"/>
            <a:ext cx="7445375" cy="2984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None/>
            </a:pPr>
            <a:r>
              <a:rPr b="0" i="0" lang="en-US" sz="11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Two attributes mapped to axes, remaining attributes mapped to angle or length of limbs”. Look at texture pattern</a:t>
            </a:r>
            <a:endParaRPr/>
          </a:p>
        </p:txBody>
      </p:sp>
      <p:sp>
        <p:nvSpPr>
          <p:cNvPr id="415" name="Google Shape;415;p33"/>
          <p:cNvSpPr txBox="1"/>
          <p:nvPr/>
        </p:nvSpPr>
        <p:spPr>
          <a:xfrm>
            <a:off x="6781800" y="1066800"/>
            <a:ext cx="2238375" cy="1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census data figure showing age, income, gender, education, etc.</a:t>
            </a:r>
            <a:endParaRPr/>
          </a:p>
        </p:txBody>
      </p:sp>
      <p:sp>
        <p:nvSpPr>
          <p:cNvPr id="416" name="Google Shape;416;p33"/>
          <p:cNvSpPr txBox="1"/>
          <p:nvPr/>
        </p:nvSpPr>
        <p:spPr>
          <a:xfrm rot="-5460000">
            <a:off x="-1455737" y="3741737"/>
            <a:ext cx="3582987" cy="214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None/>
            </a:pPr>
            <a:r>
              <a:rPr b="0" i="0" lang="en-US" sz="8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used by permission of G. Grinstein, University of Massachusettes at Lowell</a:t>
            </a:r>
            <a:endParaRPr/>
          </a:p>
        </p:txBody>
      </p:sp>
      <p:sp>
        <p:nvSpPr>
          <p:cNvPr id="417" name="Google Shape;417;p33"/>
          <p:cNvSpPr txBox="1"/>
          <p:nvPr>
            <p:ph idx="4294967295" type="title"/>
          </p:nvPr>
        </p:nvSpPr>
        <p:spPr>
          <a:xfrm>
            <a:off x="685800" y="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verlock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rPr>
              <a:t>Stick</a:t>
            </a:r>
            <a:r>
              <a:rPr b="1" i="0" lang="en-US" sz="3600" u="none" cap="none" strike="noStrike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b="1" i="0" lang="en-US" sz="3600" u="none" cap="none" strike="noStrik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rPr>
              <a:t>Figure</a:t>
            </a:r>
            <a:endParaRPr/>
          </a:p>
        </p:txBody>
      </p:sp>
      <p:sp>
        <p:nvSpPr>
          <p:cNvPr id="418" name="Google Shape;418;p33"/>
          <p:cNvSpPr txBox="1"/>
          <p:nvPr/>
        </p:nvSpPr>
        <p:spPr>
          <a:xfrm>
            <a:off x="6858000" y="4419600"/>
            <a:ext cx="2286000" cy="1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5-piece stick figure (1 body and 4 limbs w. different angle/length)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4"/>
          <p:cNvSpPr txBox="1"/>
          <p:nvPr/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425" name="Google Shape;425;p34"/>
          <p:cNvSpPr txBox="1"/>
          <p:nvPr>
            <p:ph type="title"/>
          </p:nvPr>
        </p:nvSpPr>
        <p:spPr>
          <a:xfrm>
            <a:off x="152400" y="304800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0981"/>
              </a:buClr>
              <a:buSzPts val="3200"/>
              <a:buFont typeface="Overlock"/>
              <a:buNone/>
            </a:pPr>
            <a:r>
              <a:rPr b="1" i="0" lang="en-US" sz="3200" u="none">
                <a:solidFill>
                  <a:srgbClr val="170981"/>
                </a:solidFill>
                <a:latin typeface="Overlock"/>
                <a:ea typeface="Overlock"/>
                <a:cs typeface="Overlock"/>
                <a:sym typeface="Overlock"/>
              </a:rPr>
              <a:t>Hierarchical Visualization Techniques</a:t>
            </a:r>
            <a:endParaRPr/>
          </a:p>
        </p:txBody>
      </p:sp>
      <p:sp>
        <p:nvSpPr>
          <p:cNvPr id="426" name="Google Shape;426;p34"/>
          <p:cNvSpPr txBox="1"/>
          <p:nvPr>
            <p:ph idx="1" type="body"/>
          </p:nvPr>
        </p:nvSpPr>
        <p:spPr>
          <a:xfrm>
            <a:off x="304800" y="1295400"/>
            <a:ext cx="83820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Visualization of the data using a hierarchical partitioning into subspaces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Methods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Dimensional Stacking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Worlds-within-Worlds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Tree-Map 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Cone Trees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InfoCube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5"/>
          <p:cNvSpPr txBox="1"/>
          <p:nvPr/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433" name="Google Shape;433;p35"/>
          <p:cNvSpPr txBox="1"/>
          <p:nvPr>
            <p:ph type="title"/>
          </p:nvPr>
        </p:nvSpPr>
        <p:spPr>
          <a:xfrm>
            <a:off x="152400" y="304800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Overlock"/>
              <a:buNone/>
            </a:pPr>
            <a:r>
              <a:rPr b="1" i="0" lang="en-US" sz="3200" u="non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rPr>
              <a:t>Dimensional Stacking</a:t>
            </a:r>
            <a:endParaRPr/>
          </a:p>
        </p:txBody>
      </p:sp>
      <p:pic>
        <p:nvPicPr>
          <p:cNvPr id="434" name="Google Shape;434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295400"/>
            <a:ext cx="8153400" cy="2125662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35"/>
          <p:cNvSpPr txBox="1"/>
          <p:nvPr>
            <p:ph idx="1" type="body"/>
          </p:nvPr>
        </p:nvSpPr>
        <p:spPr>
          <a:xfrm>
            <a:off x="304800" y="3581400"/>
            <a:ext cx="8610600" cy="28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Partitioning of the n-dimensional attribute space in 2-D subspaces, which are ‘stacked’ into each other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Partitioning of the attribute value ranges into classes.  The important attributes should be used on the outer levels.</a:t>
            </a:r>
            <a:endParaRPr b="1" i="0" sz="24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Adequate for data with ordinal attributes of low cardinality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But, difficult to display more than nine dimensions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Important to map dimensions appropriately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6"/>
          <p:cNvSpPr txBox="1"/>
          <p:nvPr/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442" name="Google Shape;442;p36"/>
          <p:cNvSpPr txBox="1"/>
          <p:nvPr/>
        </p:nvSpPr>
        <p:spPr>
          <a:xfrm>
            <a:off x="1066800" y="1219200"/>
            <a:ext cx="75819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2" marL="381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Used by permission of M. Ward, Worcester Polytechnic Institute</a:t>
            </a:r>
            <a:endParaRPr/>
          </a:p>
        </p:txBody>
      </p:sp>
      <p:pic>
        <p:nvPicPr>
          <p:cNvPr descr="dimstack" id="443" name="Google Shape;44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460500"/>
            <a:ext cx="7419975" cy="41783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36"/>
          <p:cNvSpPr txBox="1"/>
          <p:nvPr/>
        </p:nvSpPr>
        <p:spPr>
          <a:xfrm>
            <a:off x="381000" y="5715000"/>
            <a:ext cx="8305800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Visualization of oil mining data with longitude and latitude mapped to the outer x-, y-axes and ore grade and depth mapped to the inner x-, y-axes</a:t>
            </a:r>
            <a:endParaRPr/>
          </a:p>
        </p:txBody>
      </p:sp>
      <p:sp>
        <p:nvSpPr>
          <p:cNvPr id="445" name="Google Shape;445;p36"/>
          <p:cNvSpPr txBox="1"/>
          <p:nvPr>
            <p:ph idx="4294967295" type="title"/>
          </p:nvPr>
        </p:nvSpPr>
        <p:spPr>
          <a:xfrm>
            <a:off x="152400" y="304800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verlock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rPr>
              <a:t>Dimensional Stacking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7"/>
          <p:cNvSpPr txBox="1"/>
          <p:nvPr/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452" name="Google Shape;452;p37"/>
          <p:cNvSpPr txBox="1"/>
          <p:nvPr>
            <p:ph type="title"/>
          </p:nvPr>
        </p:nvSpPr>
        <p:spPr>
          <a:xfrm>
            <a:off x="152400" y="304800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verlock"/>
              <a:buNone/>
            </a:pPr>
            <a:r>
              <a:rPr b="1" i="0" lang="en-US" sz="3600" u="non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rPr>
              <a:t>Worlds-within-Worlds</a:t>
            </a:r>
            <a:endParaRPr/>
          </a:p>
        </p:txBody>
      </p:sp>
      <p:sp>
        <p:nvSpPr>
          <p:cNvPr id="453" name="Google Shape;453;p37"/>
          <p:cNvSpPr txBox="1"/>
          <p:nvPr>
            <p:ph idx="1" type="body"/>
          </p:nvPr>
        </p:nvSpPr>
        <p:spPr>
          <a:xfrm>
            <a:off x="152400" y="1295400"/>
            <a:ext cx="8839200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Assign the function and two most important parameters to innermost world </a:t>
            </a:r>
            <a:endParaRPr/>
          </a:p>
          <a:p>
            <a:pPr indent="-457200" lvl="0" marL="4572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Fix all other parameters at constant values - draw other (1 or 2 or 3 dimensional worlds choosing these as the axes)</a:t>
            </a:r>
            <a:endParaRPr/>
          </a:p>
          <a:p>
            <a:pPr indent="-457200" lvl="0" marL="4572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Software that uses this paradigm</a:t>
            </a:r>
            <a:endParaRPr/>
          </a:p>
          <a:p>
            <a:pPr indent="-266700" lvl="0" marL="342900" rtl="0" algn="l">
              <a:spcBef>
                <a:spcPts val="4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54" name="Google Shape;454;p37"/>
          <p:cNvSpPr txBox="1"/>
          <p:nvPr>
            <p:ph idx="1" type="body"/>
          </p:nvPr>
        </p:nvSpPr>
        <p:spPr>
          <a:xfrm>
            <a:off x="-76200" y="3276600"/>
            <a:ext cx="38100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800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N–vision: Dynamic interaction through data glove and stereo displays, including  rotation, scaling (inner) and translation (inner/outer) </a:t>
            </a:r>
            <a:endParaRPr/>
          </a:p>
          <a:p>
            <a:pPr indent="-342900" lvl="1" marL="8001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Auto Visual: Static interaction by means of queries</a:t>
            </a:r>
            <a:endParaRPr/>
          </a:p>
        </p:txBody>
      </p:sp>
      <p:pic>
        <p:nvPicPr>
          <p:cNvPr descr="pic1" id="455" name="Google Shape;45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1400" y="3200400"/>
            <a:ext cx="5562600" cy="3417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 txBox="1"/>
          <p:nvPr/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112" name="Google Shape;112;p4"/>
          <p:cNvSpPr txBox="1"/>
          <p:nvPr>
            <p:ph type="title"/>
          </p:nvPr>
        </p:nvSpPr>
        <p:spPr>
          <a:xfrm>
            <a:off x="152400" y="304800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verlock"/>
              <a:buNone/>
            </a:pPr>
            <a:r>
              <a:rPr b="1" i="0" lang="en-US" sz="3600" u="non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rPr>
              <a:t>Attributes</a:t>
            </a:r>
            <a:endParaRPr/>
          </a:p>
        </p:txBody>
      </p:sp>
      <p:sp>
        <p:nvSpPr>
          <p:cNvPr id="113" name="Google Shape;113;p4"/>
          <p:cNvSpPr txBox="1"/>
          <p:nvPr>
            <p:ph idx="1" type="body"/>
          </p:nvPr>
        </p:nvSpPr>
        <p:spPr>
          <a:xfrm>
            <a:off x="304800" y="1295400"/>
            <a:ext cx="86868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1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Attribute (</a:t>
            </a: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or</a:t>
            </a:r>
            <a:r>
              <a:rPr b="1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dimensions, features, variables</a:t>
            </a: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): a data field, representing a characteristic or feature of a data object.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1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E.g., customer _ID, name, address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Types: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Nominal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Binary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Numeric: quantitative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Interval-scaled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Ratio-scaled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8"/>
          <p:cNvSpPr txBox="1"/>
          <p:nvPr/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462" name="Google Shape;462;p38"/>
          <p:cNvSpPr txBox="1"/>
          <p:nvPr>
            <p:ph type="title"/>
          </p:nvPr>
        </p:nvSpPr>
        <p:spPr>
          <a:xfrm>
            <a:off x="152400" y="304800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verlock"/>
              <a:buNone/>
            </a:pPr>
            <a:r>
              <a:rPr b="1" i="0" lang="en-US" sz="3600" u="non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rPr>
              <a:t>Tree-Map</a:t>
            </a:r>
            <a:endParaRPr/>
          </a:p>
        </p:txBody>
      </p:sp>
      <p:sp>
        <p:nvSpPr>
          <p:cNvPr id="463" name="Google Shape;463;p38"/>
          <p:cNvSpPr txBox="1"/>
          <p:nvPr>
            <p:ph idx="1" type="body"/>
          </p:nvPr>
        </p:nvSpPr>
        <p:spPr>
          <a:xfrm>
            <a:off x="304800" y="1295400"/>
            <a:ext cx="86106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Screen-filling method which uses a hierarchical partitioning of the screen into regions depending on the attribute values</a:t>
            </a:r>
            <a:endParaRPr b="1" i="0" sz="24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x- and y-dimension of the screen are partitioned alternately according to the attribute values (classes)</a:t>
            </a:r>
            <a:endParaRPr/>
          </a:p>
        </p:txBody>
      </p:sp>
      <p:pic>
        <p:nvPicPr>
          <p:cNvPr descr="all102001" id="464" name="Google Shape;46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7600" y="3048000"/>
            <a:ext cx="5334000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38"/>
          <p:cNvSpPr txBox="1"/>
          <p:nvPr/>
        </p:nvSpPr>
        <p:spPr>
          <a:xfrm>
            <a:off x="630237" y="4419600"/>
            <a:ext cx="290036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MSR Netscan Image</a:t>
            </a:r>
            <a:endParaRPr/>
          </a:p>
        </p:txBody>
      </p:sp>
      <p:sp>
        <p:nvSpPr>
          <p:cNvPr id="466" name="Google Shape;466;p38"/>
          <p:cNvSpPr txBox="1"/>
          <p:nvPr/>
        </p:nvSpPr>
        <p:spPr>
          <a:xfrm>
            <a:off x="4038600" y="6553200"/>
            <a:ext cx="45720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r>
              <a:rPr b="0" i="0" lang="en-US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Ack.: http://www.cs.umd.edu/hcil/treemap-history/all102001.jpg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9"/>
          <p:cNvSpPr txBox="1"/>
          <p:nvPr/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pic>
        <p:nvPicPr>
          <p:cNvPr id="473" name="Google Shape;47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295400"/>
            <a:ext cx="7543800" cy="541655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39"/>
          <p:cNvSpPr txBox="1"/>
          <p:nvPr>
            <p:ph type="title"/>
          </p:nvPr>
        </p:nvSpPr>
        <p:spPr>
          <a:xfrm>
            <a:off x="152400" y="304800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Overlock"/>
              <a:buNone/>
            </a:pPr>
            <a:r>
              <a:rPr b="0" i="0" lang="en-US" sz="3200" u="non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rPr>
              <a:t>Tree-Map of a File System (Schneiderman)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0"/>
          <p:cNvSpPr txBox="1"/>
          <p:nvPr/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481" name="Google Shape;481;p40"/>
          <p:cNvSpPr txBox="1"/>
          <p:nvPr>
            <p:ph type="title"/>
          </p:nvPr>
        </p:nvSpPr>
        <p:spPr>
          <a:xfrm>
            <a:off x="152400" y="304800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verlock"/>
              <a:buNone/>
            </a:pPr>
            <a:r>
              <a:rPr b="1" i="0" lang="en-US" sz="3600" u="non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rPr>
              <a:t>InfoCube</a:t>
            </a:r>
            <a:endParaRPr/>
          </a:p>
        </p:txBody>
      </p:sp>
      <p:sp>
        <p:nvSpPr>
          <p:cNvPr id="482" name="Google Shape;482;p40"/>
          <p:cNvSpPr txBox="1"/>
          <p:nvPr>
            <p:ph idx="1" type="body"/>
          </p:nvPr>
        </p:nvSpPr>
        <p:spPr>
          <a:xfrm>
            <a:off x="304800" y="1295400"/>
            <a:ext cx="86868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3-D visualization technique where hierarchical information is displayed as nested semi-transparent cubes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outermost cubes correspond to the top level data, while the subnodes or the lower level data are represented as smaller cubes inside the outermost cubes, and so on</a:t>
            </a:r>
            <a:endParaRPr/>
          </a:p>
        </p:txBody>
      </p:sp>
      <p:pic>
        <p:nvPicPr>
          <p:cNvPr descr="http://www.csl.sony.co.jp/person/rekimoto/cube/cube.gif" id="483" name="Google Shape;48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3550" y="4114800"/>
            <a:ext cx="360045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1"/>
          <p:cNvSpPr txBox="1"/>
          <p:nvPr/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pic>
        <p:nvPicPr>
          <p:cNvPr descr="GraphVis_ExConeTree_15_den_top" id="490" name="Google Shape;49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7850" y="3276600"/>
            <a:ext cx="3105150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Vis_ExConeTree_15_den" id="491" name="Google Shape;491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0100" y="152400"/>
            <a:ext cx="47625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1"/>
          <p:cNvSpPr txBox="1"/>
          <p:nvPr>
            <p:ph type="title"/>
          </p:nvPr>
        </p:nvSpPr>
        <p:spPr>
          <a:xfrm>
            <a:off x="152400" y="304800"/>
            <a:ext cx="7391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verlock"/>
              <a:buNone/>
            </a:pPr>
            <a:r>
              <a:rPr b="1" i="0" lang="en-US" sz="3600" u="non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rPr>
              <a:t>Three-D Cone Trees</a:t>
            </a:r>
            <a:endParaRPr/>
          </a:p>
        </p:txBody>
      </p:sp>
      <p:sp>
        <p:nvSpPr>
          <p:cNvPr id="493" name="Google Shape;493;p41"/>
          <p:cNvSpPr txBox="1"/>
          <p:nvPr>
            <p:ph idx="1" type="body"/>
          </p:nvPr>
        </p:nvSpPr>
        <p:spPr>
          <a:xfrm>
            <a:off x="304800" y="1295400"/>
            <a:ext cx="5410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3D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cone tree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visualization technique works well for up to a thousand nodes or so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First build a </a:t>
            </a:r>
            <a:r>
              <a:rPr b="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2D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circle tree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that arranges its nodes in concentric circles centered on the root node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Cannot avoid overlaps when projected to 2D 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G. Robertson, J. Mackinlay, S. Card. “Cone Trees: Animated 3D Visualizations of Hierarchical Information”, </a:t>
            </a:r>
            <a:r>
              <a:rPr b="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ACM SIGCHI'91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Graph from Nadeau Software Consulting website: Visualize a social network data set that models the way an infection spreads from one person to the next </a:t>
            </a:r>
            <a:endParaRPr/>
          </a:p>
        </p:txBody>
      </p:sp>
      <p:sp>
        <p:nvSpPr>
          <p:cNvPr id="494" name="Google Shape;494;p41"/>
          <p:cNvSpPr txBox="1"/>
          <p:nvPr/>
        </p:nvSpPr>
        <p:spPr>
          <a:xfrm>
            <a:off x="4419600" y="6381750"/>
            <a:ext cx="4464050" cy="307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ahoma"/>
              <a:buNone/>
            </a:pPr>
            <a:r>
              <a:rPr b="0" i="0" lang="en-US" sz="1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Ack.: http://nadeausoftware.com/articles/visualization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2"/>
          <p:cNvSpPr txBox="1"/>
          <p:nvPr>
            <p:ph type="title"/>
          </p:nvPr>
        </p:nvSpPr>
        <p:spPr>
          <a:xfrm>
            <a:off x="152400" y="304800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Overlock"/>
              <a:buNone/>
            </a:pPr>
            <a:r>
              <a:rPr b="1" i="0" lang="en-US" sz="3200" u="non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rPr>
              <a:t>Visualizing Complex Data and Relations</a:t>
            </a:r>
            <a:endParaRPr/>
          </a:p>
        </p:txBody>
      </p:sp>
      <p:sp>
        <p:nvSpPr>
          <p:cNvPr id="500" name="Google Shape;500;p42"/>
          <p:cNvSpPr txBox="1"/>
          <p:nvPr>
            <p:ph idx="1" type="body"/>
          </p:nvPr>
        </p:nvSpPr>
        <p:spPr>
          <a:xfrm>
            <a:off x="304800" y="1219200"/>
            <a:ext cx="8610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Visualizing non-numerical data: text and social networks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Tag cloud: visualizing user-generated tags</a:t>
            </a:r>
            <a:endParaRPr/>
          </a:p>
        </p:txBody>
      </p:sp>
      <p:pic>
        <p:nvPicPr>
          <p:cNvPr id="501" name="Google Shape;50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2400" y="2184400"/>
            <a:ext cx="5105400" cy="42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42"/>
          <p:cNvSpPr txBox="1"/>
          <p:nvPr/>
        </p:nvSpPr>
        <p:spPr>
          <a:xfrm>
            <a:off x="381000" y="2133600"/>
            <a:ext cx="35814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importance of tag is represented by font size/color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Besides text data, there are also methods to visualize relationships, such as visualizing social networks</a:t>
            </a:r>
            <a:endParaRPr/>
          </a:p>
        </p:txBody>
      </p:sp>
      <p:sp>
        <p:nvSpPr>
          <p:cNvPr id="503" name="Google Shape;503;p42"/>
          <p:cNvSpPr txBox="1"/>
          <p:nvPr/>
        </p:nvSpPr>
        <p:spPr>
          <a:xfrm>
            <a:off x="4191000" y="6324600"/>
            <a:ext cx="48006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Newsmap: Google News Stories in 2005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4"/>
          <p:cNvSpPr txBox="1"/>
          <p:nvPr/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510" name="Google Shape;510;p44"/>
          <p:cNvSpPr txBox="1"/>
          <p:nvPr>
            <p:ph type="title"/>
          </p:nvPr>
        </p:nvSpPr>
        <p:spPr>
          <a:xfrm>
            <a:off x="152400" y="304800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0981"/>
              </a:buClr>
              <a:buSzPts val="3600"/>
              <a:buFont typeface="Overlock"/>
              <a:buNone/>
            </a:pPr>
            <a:r>
              <a:rPr b="1" i="0" lang="en-US" sz="3600" u="none">
                <a:solidFill>
                  <a:srgbClr val="170981"/>
                </a:solidFill>
                <a:latin typeface="Overlock"/>
                <a:ea typeface="Overlock"/>
                <a:cs typeface="Overlock"/>
                <a:sym typeface="Overlock"/>
              </a:rPr>
              <a:t>Similarity and Dissimilarity</a:t>
            </a:r>
            <a:endParaRPr/>
          </a:p>
        </p:txBody>
      </p:sp>
      <p:sp>
        <p:nvSpPr>
          <p:cNvPr id="511" name="Google Shape;511;p44"/>
          <p:cNvSpPr txBox="1"/>
          <p:nvPr>
            <p:ph idx="1" type="body"/>
          </p:nvPr>
        </p:nvSpPr>
        <p:spPr>
          <a:xfrm>
            <a:off x="304800" y="1295400"/>
            <a:ext cx="85344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1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Similarity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Numerical measure of how alike two data objects are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Value is higher when objects are more alike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Often falls in the range [0,1]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1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Dissimilarity</a:t>
            </a: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(e.g., distance)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Numerical measure of how different two data objects are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Lower when objects are more alike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Minimum dissimilarity is often 0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Upper limit varies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1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Proximity</a:t>
            </a: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refers to a similarity or dissimilarity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5"/>
          <p:cNvSpPr txBox="1"/>
          <p:nvPr/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518" name="Google Shape;518;p45"/>
          <p:cNvSpPr txBox="1"/>
          <p:nvPr>
            <p:ph type="title"/>
          </p:nvPr>
        </p:nvSpPr>
        <p:spPr>
          <a:xfrm>
            <a:off x="457200" y="304800"/>
            <a:ext cx="8001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verlock"/>
              <a:buNone/>
            </a:pPr>
            <a:r>
              <a:rPr b="1" i="0" lang="en-US" sz="3600" u="non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rPr>
              <a:t>Data Matrix and Dissimilarity Matrix</a:t>
            </a:r>
            <a:endParaRPr/>
          </a:p>
        </p:txBody>
      </p:sp>
      <p:sp>
        <p:nvSpPr>
          <p:cNvPr id="519" name="Google Shape;519;p45"/>
          <p:cNvSpPr txBox="1"/>
          <p:nvPr>
            <p:ph idx="1" type="body"/>
          </p:nvPr>
        </p:nvSpPr>
        <p:spPr>
          <a:xfrm>
            <a:off x="304800" y="1295400"/>
            <a:ext cx="39624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Data matrix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 data points with p dimensions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Two modes</a:t>
            </a:r>
            <a:endParaRPr/>
          </a:p>
          <a:p>
            <a:pPr indent="-251459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51459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Dissimilarity matrix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 data points, but registers only the distance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triangular matrix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Single mode</a:t>
            </a:r>
            <a:endParaRPr/>
          </a:p>
        </p:txBody>
      </p:sp>
      <p:pic>
        <p:nvPicPr>
          <p:cNvPr id="520" name="Google Shape;52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9600" y="1752600"/>
            <a:ext cx="3124200" cy="2058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9600" y="4191000"/>
            <a:ext cx="3429000" cy="1970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6"/>
          <p:cNvSpPr txBox="1"/>
          <p:nvPr/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528" name="Google Shape;528;p46"/>
          <p:cNvSpPr txBox="1"/>
          <p:nvPr>
            <p:ph type="title"/>
          </p:nvPr>
        </p:nvSpPr>
        <p:spPr>
          <a:xfrm>
            <a:off x="152400" y="228600"/>
            <a:ext cx="8763000" cy="782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0981"/>
              </a:buClr>
              <a:buSzPts val="3200"/>
              <a:buFont typeface="Overlock"/>
              <a:buNone/>
            </a:pPr>
            <a:r>
              <a:rPr b="1" i="0" lang="en-US" sz="3200" u="none">
                <a:solidFill>
                  <a:srgbClr val="170981"/>
                </a:solidFill>
                <a:latin typeface="Overlock"/>
                <a:ea typeface="Overlock"/>
                <a:cs typeface="Overlock"/>
                <a:sym typeface="Overlock"/>
              </a:rPr>
              <a:t>Proximity Measure for Nominal Attributes</a:t>
            </a:r>
            <a:endParaRPr/>
          </a:p>
        </p:txBody>
      </p:sp>
      <p:sp>
        <p:nvSpPr>
          <p:cNvPr id="529" name="Google Shape;529;p46"/>
          <p:cNvSpPr txBox="1"/>
          <p:nvPr>
            <p:ph idx="1" type="body"/>
          </p:nvPr>
        </p:nvSpPr>
        <p:spPr>
          <a:xfrm>
            <a:off x="381000" y="1447800"/>
            <a:ext cx="84582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Can take 2 or more states, e.g., red, yellow, blue, green (generalization of a binary attribute)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Method 1</a:t>
            </a: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Simple matching</a:t>
            </a:r>
            <a:endParaRPr b="0" i="1" sz="2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5750" lvl="1" marL="742950" rtl="0" algn="l">
              <a:lnSpc>
                <a:spcPct val="12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1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</a:t>
            </a: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# of matches,</a:t>
            </a:r>
            <a:r>
              <a:rPr b="0" i="1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p</a:t>
            </a: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total # of variables</a:t>
            </a:r>
            <a:endParaRPr/>
          </a:p>
          <a:p>
            <a:pPr indent="-236220" lvl="0" marL="342900" rtl="0" algn="l">
              <a:lnSpc>
                <a:spcPct val="12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20000"/>
              </a:lnSpc>
              <a:spcBef>
                <a:spcPts val="560"/>
              </a:spcBef>
              <a:spcAft>
                <a:spcPts val="0"/>
              </a:spcAft>
              <a:buClr>
                <a:schemeClr val="folHlink"/>
              </a:buClr>
              <a:buSzPts val="1680"/>
              <a:buFont typeface="Noto Sans Symbols"/>
              <a:buChar char="■"/>
            </a:pPr>
            <a:r>
              <a:rPr b="0" i="0" lang="en-US" sz="28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Method 2</a:t>
            </a: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Use a large number of binary attributes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1540"/>
              <a:buFont typeface="Noto Sans Symbols"/>
              <a:buChar char="■"/>
            </a:pP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creating a new binary attribute for each of the </a:t>
            </a:r>
            <a:r>
              <a:rPr b="0" i="1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</a:t>
            </a:r>
            <a:r>
              <a:rPr b="0" i="0" lang="en-US" sz="2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nominal states</a:t>
            </a:r>
            <a:endParaRPr/>
          </a:p>
        </p:txBody>
      </p:sp>
      <p:pic>
        <p:nvPicPr>
          <p:cNvPr id="530" name="Google Shape;53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4200" y="3810000"/>
            <a:ext cx="2667000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7"/>
          <p:cNvSpPr txBox="1"/>
          <p:nvPr/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537" name="Google Shape;537;p47"/>
          <p:cNvSpPr txBox="1"/>
          <p:nvPr>
            <p:ph type="title"/>
          </p:nvPr>
        </p:nvSpPr>
        <p:spPr>
          <a:xfrm>
            <a:off x="304800" y="228600"/>
            <a:ext cx="8610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0981"/>
              </a:buClr>
              <a:buSzPts val="3200"/>
              <a:buFont typeface="Overlock"/>
              <a:buNone/>
            </a:pPr>
            <a:r>
              <a:rPr b="1" i="0" lang="en-US" sz="3200" u="none">
                <a:solidFill>
                  <a:srgbClr val="170981"/>
                </a:solidFill>
                <a:latin typeface="Overlock"/>
                <a:ea typeface="Overlock"/>
                <a:cs typeface="Overlock"/>
                <a:sym typeface="Overlock"/>
              </a:rPr>
              <a:t>Proximity Measure for Binary Attributes</a:t>
            </a:r>
            <a:endParaRPr/>
          </a:p>
        </p:txBody>
      </p:sp>
      <p:sp>
        <p:nvSpPr>
          <p:cNvPr id="538" name="Google Shape;538;p47"/>
          <p:cNvSpPr txBox="1"/>
          <p:nvPr>
            <p:ph idx="1" type="body"/>
          </p:nvPr>
        </p:nvSpPr>
        <p:spPr>
          <a:xfrm>
            <a:off x="228600" y="1295400"/>
            <a:ext cx="46482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contingency table for binary data</a:t>
            </a:r>
            <a:endParaRPr/>
          </a:p>
          <a:p>
            <a:pPr indent="-266700" lvl="0" marL="34290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Distance measure for symmetric binary variables: </a:t>
            </a:r>
            <a:endParaRPr/>
          </a:p>
          <a:p>
            <a:pPr indent="-342900" lvl="0" marL="34290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Distance measure for asymmetric binary variables: </a:t>
            </a:r>
            <a:endParaRPr/>
          </a:p>
          <a:p>
            <a:pPr indent="-342900" lvl="0" marL="342900" rtl="0" algn="l">
              <a:lnSpc>
                <a:spcPct val="13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Jaccard coefficient (</a:t>
            </a:r>
            <a:r>
              <a:rPr b="0" i="1" lang="en-US" sz="2000" u="non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similarity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measure for </a:t>
            </a:r>
            <a:r>
              <a:rPr b="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asymmetric 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binary variables): </a:t>
            </a:r>
            <a:endParaRPr/>
          </a:p>
        </p:txBody>
      </p:sp>
      <p:sp>
        <p:nvSpPr>
          <p:cNvPr id="539" name="Google Shape;539;p47"/>
          <p:cNvSpPr txBox="1"/>
          <p:nvPr/>
        </p:nvSpPr>
        <p:spPr>
          <a:xfrm>
            <a:off x="228600" y="5181600"/>
            <a:ext cx="85344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Note: Jaccard coefficient is the same as “coherence”:</a:t>
            </a:r>
            <a:endParaRPr/>
          </a:p>
        </p:txBody>
      </p:sp>
      <p:pic>
        <p:nvPicPr>
          <p:cNvPr descr="eqjaccard" id="540" name="Google Shape;54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4267200"/>
            <a:ext cx="4343400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qbinarysym" id="541" name="Google Shape;541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2514600"/>
            <a:ext cx="3429000" cy="7477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qbinaryasym" id="542" name="Google Shape;542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76800" y="3505200"/>
            <a:ext cx="2971800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qcoherence" id="543" name="Google Shape;543;p47"/>
          <p:cNvPicPr preferRelativeResize="0"/>
          <p:nvPr>
            <p:ph idx="1" type="body"/>
          </p:nvPr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1000" y="5638800"/>
            <a:ext cx="8305800" cy="7318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qcontingency2" id="544" name="Google Shape;544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29200" y="1276350"/>
            <a:ext cx="3962400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47"/>
          <p:cNvSpPr txBox="1"/>
          <p:nvPr/>
        </p:nvSpPr>
        <p:spPr>
          <a:xfrm>
            <a:off x="4343400" y="1690687"/>
            <a:ext cx="963612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r>
              <a:rPr b="0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Object </a:t>
            </a:r>
            <a:r>
              <a:rPr b="0" i="1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</a:t>
            </a:r>
            <a:endParaRPr/>
          </a:p>
        </p:txBody>
      </p:sp>
      <p:sp>
        <p:nvSpPr>
          <p:cNvPr id="546" name="Google Shape;546;p47"/>
          <p:cNvSpPr txBox="1"/>
          <p:nvPr/>
        </p:nvSpPr>
        <p:spPr>
          <a:xfrm>
            <a:off x="6705600" y="928687"/>
            <a:ext cx="976312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r>
              <a:rPr b="0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Object </a:t>
            </a:r>
            <a:r>
              <a:rPr b="0" i="1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j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8"/>
          <p:cNvSpPr txBox="1"/>
          <p:nvPr/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553" name="Google Shape;553;p48"/>
          <p:cNvSpPr txBox="1"/>
          <p:nvPr>
            <p:ph type="title"/>
          </p:nvPr>
        </p:nvSpPr>
        <p:spPr>
          <a:xfrm>
            <a:off x="304800" y="228600"/>
            <a:ext cx="8631237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verlock"/>
              <a:buNone/>
            </a:pPr>
            <a:r>
              <a:rPr b="1" i="0" lang="en-US" sz="3600" u="non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rPr>
              <a:t>Dissimilarity between Binary Variables</a:t>
            </a:r>
            <a:endParaRPr/>
          </a:p>
        </p:txBody>
      </p:sp>
      <p:sp>
        <p:nvSpPr>
          <p:cNvPr id="554" name="Google Shape;554;p48"/>
          <p:cNvSpPr txBox="1"/>
          <p:nvPr>
            <p:ph idx="1" type="body"/>
          </p:nvPr>
        </p:nvSpPr>
        <p:spPr>
          <a:xfrm>
            <a:off x="304800" y="1447800"/>
            <a:ext cx="8382000" cy="494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Example</a:t>
            </a:r>
            <a:endParaRPr/>
          </a:p>
          <a:p>
            <a:pPr indent="-251459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51459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0193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1590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Gender is a symmetric attribute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remaining attributes are asymmetric binary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Let the values Y and P be 1, and the value N 0</a:t>
            </a:r>
            <a:endParaRPr/>
          </a:p>
        </p:txBody>
      </p:sp>
      <p:graphicFrame>
        <p:nvGraphicFramePr>
          <p:cNvPr id="555" name="Google Shape;555;p48"/>
          <p:cNvGraphicFramePr/>
          <p:nvPr/>
        </p:nvGraphicFramePr>
        <p:xfrm>
          <a:off x="1143000" y="1981200"/>
          <a:ext cx="6932612" cy="1600200"/>
        </p:xfrm>
        <a:graphic>
          <a:graphicData uri="http://schemas.openxmlformats.org/presentationml/2006/ole">
            <mc:AlternateContent>
              <mc:Choice Requires="v">
                <p:oleObj r:id="rId4" imgH="1600200" imgW="6932612" progId="Word.Document.8" spid="_x0000_s1">
                  <p:embed/>
                </p:oleObj>
              </mc:Choice>
              <mc:Fallback>
                <p:oleObj r:id="rId5" imgH="1600200" imgW="6932612" progId="Word.Document.8">
                  <p:embed/>
                  <p:pic>
                    <p:nvPicPr>
                      <p:cNvPr id="555" name="Google Shape;555;p48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143000" y="1981200"/>
                        <a:ext cx="6932612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56" name="Google Shape;556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57400" y="4784725"/>
            <a:ext cx="4191000" cy="169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 txBox="1"/>
          <p:nvPr/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120" name="Google Shape;120;p5"/>
          <p:cNvSpPr txBox="1"/>
          <p:nvPr>
            <p:ph type="title"/>
          </p:nvPr>
        </p:nvSpPr>
        <p:spPr>
          <a:xfrm>
            <a:off x="152400" y="304800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0981"/>
              </a:buClr>
              <a:buSzPts val="3600"/>
              <a:buFont typeface="Overlock"/>
              <a:buNone/>
            </a:pPr>
            <a:r>
              <a:rPr b="1" i="0" lang="en-US" sz="3600" u="none">
                <a:solidFill>
                  <a:srgbClr val="170981"/>
                </a:solidFill>
                <a:latin typeface="Overlock"/>
                <a:ea typeface="Overlock"/>
                <a:cs typeface="Overlock"/>
                <a:sym typeface="Overlock"/>
              </a:rPr>
              <a:t>Attribute Types</a:t>
            </a:r>
            <a:r>
              <a:rPr b="1" i="0" lang="en-US" sz="3600" u="none">
                <a:solidFill>
                  <a:schemeClr val="hlink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endParaRPr/>
          </a:p>
        </p:txBody>
      </p:sp>
      <p:sp>
        <p:nvSpPr>
          <p:cNvPr id="121" name="Google Shape;121;p5"/>
          <p:cNvSpPr txBox="1"/>
          <p:nvPr>
            <p:ph idx="1" type="body"/>
          </p:nvPr>
        </p:nvSpPr>
        <p:spPr>
          <a:xfrm>
            <a:off x="304800" y="1295400"/>
            <a:ext cx="83820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2100" lvl="0" marL="2921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1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Nominal: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categories, states, or “names of things”</a:t>
            </a:r>
            <a:endParaRPr/>
          </a:p>
          <a:p>
            <a:pPr indent="-342900" lvl="1" marL="7493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Hair_color = 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{</a:t>
            </a:r>
            <a:r>
              <a:rPr b="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auburn, black, blond, brown, grey, red, white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}</a:t>
            </a:r>
            <a:endParaRPr/>
          </a:p>
          <a:p>
            <a:pPr indent="-342900" lvl="1" marL="7493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marital status, occupation, ID numbers, zip codes</a:t>
            </a:r>
            <a:endParaRPr/>
          </a:p>
          <a:p>
            <a:pPr indent="-292100" lvl="0" marL="2921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1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Binary</a:t>
            </a:r>
            <a:endParaRPr/>
          </a:p>
          <a:p>
            <a:pPr indent="-342900" lvl="1" marL="7493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Nominal attribute with only 2 states (0 and 1)</a:t>
            </a:r>
            <a:endParaRPr/>
          </a:p>
          <a:p>
            <a:pPr indent="-342900" lvl="1" marL="7493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Symmetric binary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both outcomes equally important</a:t>
            </a:r>
            <a:endParaRPr/>
          </a:p>
          <a:p>
            <a:pPr indent="-393700" lvl="2" marL="12573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0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e.g., gender</a:t>
            </a:r>
            <a:endParaRPr/>
          </a:p>
          <a:p>
            <a:pPr indent="-342900" lvl="1" marL="7493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Asymmetric binary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outcomes not equally important.  </a:t>
            </a:r>
            <a:endParaRPr/>
          </a:p>
          <a:p>
            <a:pPr indent="-393700" lvl="2" marL="12573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0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e.g., medical test (positive vs. negative)</a:t>
            </a:r>
            <a:endParaRPr/>
          </a:p>
          <a:p>
            <a:pPr indent="-393700" lvl="2" marL="12573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0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Convention: assign 1 to most important outcome (e.g., HIV positive)</a:t>
            </a:r>
            <a:endParaRPr/>
          </a:p>
          <a:p>
            <a:pPr indent="-292100" lvl="0" marL="2921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1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Ordinal</a:t>
            </a:r>
            <a:endParaRPr/>
          </a:p>
          <a:p>
            <a:pPr indent="-342900" lvl="1" marL="7493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Values have a meaningful order (ranking) but magnitude between successive values is not known.</a:t>
            </a:r>
            <a:endParaRPr/>
          </a:p>
          <a:p>
            <a:pPr indent="-342900" lvl="1" marL="7493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Size = 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{</a:t>
            </a:r>
            <a:r>
              <a:rPr b="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small, medium, large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}</a:t>
            </a:r>
            <a:r>
              <a:rPr b="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grades, army rankings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9"/>
          <p:cNvSpPr txBox="1"/>
          <p:nvPr/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563" name="Google Shape;563;p49"/>
          <p:cNvSpPr txBox="1"/>
          <p:nvPr>
            <p:ph type="title"/>
          </p:nvPr>
        </p:nvSpPr>
        <p:spPr>
          <a:xfrm>
            <a:off x="152400" y="304800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0981"/>
              </a:buClr>
              <a:buSzPts val="3200"/>
              <a:buFont typeface="Overlock"/>
              <a:buNone/>
            </a:pPr>
            <a:r>
              <a:rPr b="1" i="0" lang="en-US" sz="3200" u="none">
                <a:solidFill>
                  <a:srgbClr val="170981"/>
                </a:solidFill>
                <a:latin typeface="Overlock"/>
                <a:ea typeface="Overlock"/>
                <a:cs typeface="Overlock"/>
                <a:sym typeface="Overlock"/>
              </a:rPr>
              <a:t>Standardizing Numeric Data</a:t>
            </a:r>
            <a:endParaRPr/>
          </a:p>
        </p:txBody>
      </p:sp>
      <p:sp>
        <p:nvSpPr>
          <p:cNvPr id="564" name="Google Shape;564;p49"/>
          <p:cNvSpPr txBox="1"/>
          <p:nvPr>
            <p:ph idx="1" type="body"/>
          </p:nvPr>
        </p:nvSpPr>
        <p:spPr>
          <a:xfrm>
            <a:off x="304800" y="1295400"/>
            <a:ext cx="83820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Z-score: 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X: raw score to be standardized, μ: mean of the population, σ: standard deviation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distance between the raw score and the population mean in units of the standard deviation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negative when the raw score is below the mean, “+” when above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An alternative way: Calculate the mean absolute deviation</a:t>
            </a:r>
            <a:endParaRPr/>
          </a:p>
          <a:p>
            <a:pPr indent="-266700" lvl="0" marL="3429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5750" lvl="1" marL="74295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where</a:t>
            </a:r>
            <a:endParaRPr/>
          </a:p>
          <a:p>
            <a:pPr indent="-215900" lvl="1" marL="74295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5750" lvl="1" marL="74295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standardized measure (</a:t>
            </a:r>
            <a:r>
              <a:rPr b="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z-score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):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Using mean absolute deviation is more robust than using standard deviation </a:t>
            </a:r>
            <a:endParaRPr/>
          </a:p>
        </p:txBody>
      </p:sp>
      <p:pic>
        <p:nvPicPr>
          <p:cNvPr id="565" name="Google Shape;56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0" y="4419600"/>
            <a:ext cx="28194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7000" y="3962400"/>
            <a:ext cx="5334000" cy="496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81600" y="4724400"/>
            <a:ext cx="1905000" cy="89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9"/>
          <p:cNvPicPr preferRelativeResize="0"/>
          <p:nvPr>
            <p:ph idx="1" type="body"/>
          </p:nvPr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81200" y="1143000"/>
            <a:ext cx="1409700" cy="601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0"/>
          <p:cNvSpPr txBox="1"/>
          <p:nvPr/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575" name="Google Shape;575;p50"/>
          <p:cNvSpPr txBox="1"/>
          <p:nvPr>
            <p:ph type="title"/>
          </p:nvPr>
        </p:nvSpPr>
        <p:spPr>
          <a:xfrm>
            <a:off x="152400" y="304800"/>
            <a:ext cx="8763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Overlock"/>
              <a:buNone/>
            </a:pPr>
            <a:r>
              <a:rPr b="1" i="0" lang="en-US" sz="3200" u="non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rPr>
              <a:t>Example: </a:t>
            </a:r>
            <a:br>
              <a:rPr b="1" i="0" lang="en-US" sz="3200" u="non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rPr>
            </a:br>
            <a:r>
              <a:rPr b="1" i="0" lang="en-US" sz="3200" u="non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rPr>
              <a:t>Data Matrix and Dissimilarity Matrix</a:t>
            </a:r>
            <a:endParaRPr/>
          </a:p>
        </p:txBody>
      </p:sp>
      <p:graphicFrame>
        <p:nvGraphicFramePr>
          <p:cNvPr id="576" name="Google Shape;576;p50"/>
          <p:cNvGraphicFramePr/>
          <p:nvPr/>
        </p:nvGraphicFramePr>
        <p:xfrm>
          <a:off x="4824412" y="1981200"/>
          <a:ext cx="2947987" cy="1581150"/>
        </p:xfrm>
        <a:graphic>
          <a:graphicData uri="http://schemas.openxmlformats.org/presentationml/2006/ole">
            <mc:AlternateContent>
              <mc:Choice Requires="v">
                <p:oleObj r:id="rId4" imgH="1581150" imgW="2947987" progId="Excel.Sheet.8" spid="_x0000_s1">
                  <p:embed/>
                </p:oleObj>
              </mc:Choice>
              <mc:Fallback>
                <p:oleObj r:id="rId5" imgH="1581150" imgW="2947987" progId="Excel.Sheet.8">
                  <p:embed/>
                  <p:pic>
                    <p:nvPicPr>
                      <p:cNvPr id="576" name="Google Shape;576;p50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824412" y="1981200"/>
                        <a:ext cx="2947987" cy="158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7" name="Google Shape;577;p50"/>
          <p:cNvSpPr txBox="1"/>
          <p:nvPr/>
        </p:nvSpPr>
        <p:spPr>
          <a:xfrm>
            <a:off x="3886200" y="3962400"/>
            <a:ext cx="4800600" cy="854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rPr b="1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Dissimilarity Matrix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rPr b="1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(with </a:t>
            </a:r>
            <a:r>
              <a:rPr b="1" i="0" lang="en-US" sz="2000" u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Euclidean Distance)</a:t>
            </a:r>
            <a:endParaRPr/>
          </a:p>
        </p:txBody>
      </p:sp>
      <p:graphicFrame>
        <p:nvGraphicFramePr>
          <p:cNvPr id="578" name="Google Shape;578;p50"/>
          <p:cNvGraphicFramePr/>
          <p:nvPr/>
        </p:nvGraphicFramePr>
        <p:xfrm>
          <a:off x="4008437" y="5029200"/>
          <a:ext cx="4906962" cy="1365250"/>
        </p:xfrm>
        <a:graphic>
          <a:graphicData uri="http://schemas.openxmlformats.org/presentationml/2006/ole">
            <mc:AlternateContent>
              <mc:Choice Requires="v">
                <p:oleObj r:id="rId7" imgH="1365250" imgW="4906962" progId="Excel.Sheet.8" spid="_x0000_s2">
                  <p:embed/>
                </p:oleObj>
              </mc:Choice>
              <mc:Fallback>
                <p:oleObj r:id="rId8" imgH="1365250" imgW="4906962" progId="Excel.Sheet.8">
                  <p:embed/>
                  <p:pic>
                    <p:nvPicPr>
                      <p:cNvPr id="578" name="Google Shape;578;p50"/>
                      <p:cNvPicPr preferRelativeResize="0"/>
                      <p:nvPr/>
                    </p:nvPicPr>
                    <p:blipFill rotWithShape="1">
                      <a:blip r:embed="rId9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008437" y="5029200"/>
                        <a:ext cx="4906962" cy="1365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9" name="Google Shape;579;p50"/>
          <p:cNvSpPr txBox="1"/>
          <p:nvPr/>
        </p:nvSpPr>
        <p:spPr>
          <a:xfrm>
            <a:off x="4648200" y="1447800"/>
            <a:ext cx="32766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Matrix</a:t>
            </a:r>
            <a:endParaRPr/>
          </a:p>
        </p:txBody>
      </p:sp>
      <p:graphicFrame>
        <p:nvGraphicFramePr>
          <p:cNvPr id="580" name="Google Shape;580;p50"/>
          <p:cNvGraphicFramePr/>
          <p:nvPr/>
        </p:nvGraphicFramePr>
        <p:xfrm>
          <a:off x="427037" y="1219200"/>
          <a:ext cx="3306762" cy="4191000"/>
        </p:xfrm>
        <a:graphic>
          <a:graphicData uri="http://schemas.openxmlformats.org/presentationml/2006/ole">
            <mc:AlternateContent>
              <mc:Choice Requires="v">
                <p:oleObj r:id="rId10" imgH="4191000" imgW="3306762" progId="SmartDraw.2" spid="_x0000_s3">
                  <p:embed/>
                </p:oleObj>
              </mc:Choice>
              <mc:Fallback>
                <p:oleObj r:id="rId11" imgH="4191000" imgW="3306762" progId="SmartDraw.2">
                  <p:embed/>
                  <p:pic>
                    <p:nvPicPr>
                      <p:cNvPr id="580" name="Google Shape;580;p50"/>
                      <p:cNvPicPr preferRelativeResize="0"/>
                      <p:nvPr/>
                    </p:nvPicPr>
                    <p:blipFill rotWithShape="1">
                      <a:blip r:embed="rId12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27037" y="1219200"/>
                        <a:ext cx="3306762" cy="419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1"/>
          <p:cNvSpPr txBox="1"/>
          <p:nvPr/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587" name="Google Shape;587;p51"/>
          <p:cNvSpPr txBox="1"/>
          <p:nvPr>
            <p:ph type="title"/>
          </p:nvPr>
        </p:nvSpPr>
        <p:spPr>
          <a:xfrm>
            <a:off x="0" y="228600"/>
            <a:ext cx="91440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Overlock"/>
              <a:buNone/>
            </a:pPr>
            <a:r>
              <a:rPr b="1" i="0" lang="en-US" sz="3200" u="non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rPr>
              <a:t>Distance on Numeric Data: Minkowski Distance</a:t>
            </a:r>
            <a:endParaRPr/>
          </a:p>
        </p:txBody>
      </p:sp>
      <p:sp>
        <p:nvSpPr>
          <p:cNvPr id="588" name="Google Shape;588;p51"/>
          <p:cNvSpPr txBox="1"/>
          <p:nvPr>
            <p:ph idx="1" type="body"/>
          </p:nvPr>
        </p:nvSpPr>
        <p:spPr>
          <a:xfrm>
            <a:off x="304800" y="1219200"/>
            <a:ext cx="84582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381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1" lang="en-US" sz="2400" u="non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Minkowski distance</a:t>
            </a: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A popular distance measure</a:t>
            </a:r>
            <a:endParaRPr/>
          </a:p>
          <a:p>
            <a:pPr indent="-289560" lvl="0" marL="381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1000" lvl="1" marL="838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20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1000" lvl="1" marL="838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20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where  </a:t>
            </a:r>
            <a:r>
              <a:rPr b="0" i="1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</a:t>
            </a: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= (</a:t>
            </a:r>
            <a:r>
              <a:rPr b="0" i="1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x</a:t>
            </a:r>
            <a:r>
              <a:rPr b="0" baseline="-2500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i1</a:t>
            </a: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</a:t>
            </a:r>
            <a:r>
              <a:rPr b="0" i="1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x</a:t>
            </a:r>
            <a:r>
              <a:rPr b="0" baseline="-2500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i2</a:t>
            </a: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…, </a:t>
            </a:r>
            <a:r>
              <a:rPr b="0" i="1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x</a:t>
            </a:r>
            <a:r>
              <a:rPr b="0" baseline="-2500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ip</a:t>
            </a: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 and</a:t>
            </a:r>
            <a:r>
              <a:rPr b="0" i="1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j</a:t>
            </a: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= (</a:t>
            </a:r>
            <a:r>
              <a:rPr b="0" i="1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x</a:t>
            </a:r>
            <a:r>
              <a:rPr b="0" baseline="-2500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j1</a:t>
            </a: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</a:t>
            </a:r>
            <a:r>
              <a:rPr b="0" i="1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x</a:t>
            </a:r>
            <a:r>
              <a:rPr b="0" baseline="-2500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j2</a:t>
            </a: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…, </a:t>
            </a:r>
            <a:r>
              <a:rPr b="0" i="1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x</a:t>
            </a:r>
            <a:r>
              <a:rPr b="0" baseline="-2500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jp</a:t>
            </a: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 are two </a:t>
            </a:r>
            <a:r>
              <a:rPr b="0" i="1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</a:t>
            </a: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-dimensional data objects, and </a:t>
            </a:r>
            <a:r>
              <a:rPr b="0" i="1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</a:t>
            </a: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is the order (the distance so defined is also called L-</a:t>
            </a:r>
            <a:r>
              <a:rPr b="0" i="1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</a:t>
            </a: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norm)</a:t>
            </a:r>
            <a:endParaRPr/>
          </a:p>
          <a:p>
            <a:pPr indent="-381000" lvl="0" marL="381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Properties</a:t>
            </a:r>
            <a:endParaRPr/>
          </a:p>
          <a:p>
            <a:pPr indent="-381000" lvl="1" marL="838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d(i, j) &gt; 0 if i ≠ j, and d(i, i) = 0 (Positive definiteness)</a:t>
            </a:r>
            <a:endParaRPr/>
          </a:p>
          <a:p>
            <a:pPr indent="-381000" lvl="1" marL="838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d(i, j) = d(j, i)</a:t>
            </a:r>
            <a:r>
              <a:rPr b="0" i="1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</a:t>
            </a: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(Symmetry)</a:t>
            </a:r>
            <a:endParaRPr/>
          </a:p>
          <a:p>
            <a:pPr indent="-381000" lvl="1" marL="838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d(i, j) ≤ d(i, k) + d(k, j)</a:t>
            </a:r>
            <a:r>
              <a:rPr b="0" i="1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</a:t>
            </a: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(Triangle Inequality)</a:t>
            </a:r>
            <a:endParaRPr b="0" i="1" sz="24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1000" lvl="0" marL="3810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distance that satisfies these properties is a </a:t>
            </a:r>
            <a:r>
              <a:rPr b="0" i="0" lang="en-US" sz="2400" u="none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metric</a:t>
            </a:r>
            <a:endParaRPr/>
          </a:p>
        </p:txBody>
      </p:sp>
      <p:pic>
        <p:nvPicPr>
          <p:cNvPr descr="eqminkowski" id="589" name="Google Shape;58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1828800"/>
            <a:ext cx="64008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2"/>
          <p:cNvSpPr txBox="1"/>
          <p:nvPr/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596" name="Google Shape;596;p52"/>
          <p:cNvSpPr txBox="1"/>
          <p:nvPr>
            <p:ph type="title"/>
          </p:nvPr>
        </p:nvSpPr>
        <p:spPr>
          <a:xfrm>
            <a:off x="152400" y="304800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Overlock"/>
              <a:buNone/>
            </a:pPr>
            <a:r>
              <a:rPr b="1" i="0" lang="en-US" sz="3200" u="non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rPr>
              <a:t>Special Cases of Minkowski Distance</a:t>
            </a:r>
            <a:endParaRPr/>
          </a:p>
        </p:txBody>
      </p:sp>
      <p:sp>
        <p:nvSpPr>
          <p:cNvPr id="597" name="Google Shape;597;p52"/>
          <p:cNvSpPr txBox="1"/>
          <p:nvPr>
            <p:ph idx="1" type="body"/>
          </p:nvPr>
        </p:nvSpPr>
        <p:spPr>
          <a:xfrm>
            <a:off x="304800" y="1295400"/>
            <a:ext cx="8077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1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1:  </a:t>
            </a:r>
            <a:r>
              <a:rPr b="0" i="0" lang="en-US" sz="2000" u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Manhattan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(city block, L</a:t>
            </a:r>
            <a:r>
              <a:rPr b="0" baseline="-2500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norm)</a:t>
            </a:r>
            <a:r>
              <a:rPr b="0" i="0" lang="en-US" sz="2000" u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distance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E.g., the Hamming distance: the number of bits that are different between two binary vectors</a:t>
            </a:r>
            <a:endParaRPr/>
          </a:p>
          <a:p>
            <a:pPr indent="-21590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None/>
            </a:pPr>
            <a:r>
              <a:t/>
            </a:r>
            <a:endParaRPr b="1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None/>
            </a:pPr>
            <a:r>
              <a:t/>
            </a:r>
            <a:endParaRPr b="0" i="1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1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 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2:  (L</a:t>
            </a:r>
            <a:r>
              <a:rPr b="0" baseline="-2500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norm) </a:t>
            </a:r>
            <a:r>
              <a:rPr b="0" i="0" lang="en-US" sz="2000" u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Euclidean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distance</a:t>
            </a:r>
            <a:endParaRPr/>
          </a:p>
          <a:p>
            <a:pPr indent="-165100" lvl="4" marL="2057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None/>
            </a:pPr>
            <a:r>
              <a:t/>
            </a:r>
            <a:endParaRPr b="0" i="1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1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 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→ ∞.  </a:t>
            </a:r>
            <a:r>
              <a:rPr b="0" i="0" lang="en-US" sz="2000" u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“supremum”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(L</a:t>
            </a:r>
            <a:r>
              <a:rPr b="0" baseline="-2500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 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norm, L</a:t>
            </a:r>
            <a:r>
              <a:rPr b="0" baseline="-2500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∞ </a:t>
            </a: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norm) distance.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is the maximum difference between any component (attribute) of the vectors</a:t>
            </a:r>
            <a:endParaRPr/>
          </a:p>
          <a:p>
            <a:pPr indent="-266700" lvl="0" marL="342900" rtl="0" algn="l">
              <a:spcBef>
                <a:spcPts val="4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8" name="Google Shape;59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3750" y="3455987"/>
            <a:ext cx="5005387" cy="582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52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38400" y="2514600"/>
            <a:ext cx="4114800" cy="414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0200" y="5410200"/>
            <a:ext cx="6019800" cy="99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3"/>
          <p:cNvSpPr txBox="1"/>
          <p:nvPr/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607" name="Google Shape;607;p53"/>
          <p:cNvSpPr txBox="1"/>
          <p:nvPr>
            <p:ph type="title"/>
          </p:nvPr>
        </p:nvSpPr>
        <p:spPr>
          <a:xfrm>
            <a:off x="152400" y="304800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verlock"/>
              <a:buNone/>
            </a:pPr>
            <a:r>
              <a:rPr b="1" i="0" lang="en-US" sz="3600" u="non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rPr>
              <a:t>Example: Minkowski Distance</a:t>
            </a:r>
            <a:endParaRPr/>
          </a:p>
        </p:txBody>
      </p:sp>
      <p:sp>
        <p:nvSpPr>
          <p:cNvPr id="608" name="Google Shape;608;p53"/>
          <p:cNvSpPr txBox="1"/>
          <p:nvPr/>
        </p:nvSpPr>
        <p:spPr>
          <a:xfrm>
            <a:off x="5334000" y="838200"/>
            <a:ext cx="28956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Dissimilarity Matrices</a:t>
            </a:r>
            <a:endParaRPr/>
          </a:p>
        </p:txBody>
      </p:sp>
      <p:graphicFrame>
        <p:nvGraphicFramePr>
          <p:cNvPr id="609" name="Google Shape;609;p53"/>
          <p:cNvGraphicFramePr/>
          <p:nvPr/>
        </p:nvGraphicFramePr>
        <p:xfrm>
          <a:off x="304800" y="1219200"/>
          <a:ext cx="2962275" cy="1363662"/>
        </p:xfrm>
        <a:graphic>
          <a:graphicData uri="http://schemas.openxmlformats.org/presentationml/2006/ole">
            <mc:AlternateContent>
              <mc:Choice Requires="v">
                <p:oleObj r:id="rId4" imgH="1363662" imgW="2962275" progId="Excel.Sheet.8" spid="_x0000_s1">
                  <p:embed/>
                </p:oleObj>
              </mc:Choice>
              <mc:Fallback>
                <p:oleObj r:id="rId5" imgH="1363662" imgW="2962275" progId="Excel.Sheet.8">
                  <p:embed/>
                  <p:pic>
                    <p:nvPicPr>
                      <p:cNvPr id="609" name="Google Shape;609;p53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304800" y="1219200"/>
                        <a:ext cx="2962275" cy="1363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0" name="Google Shape;610;p53"/>
          <p:cNvGraphicFramePr/>
          <p:nvPr/>
        </p:nvGraphicFramePr>
        <p:xfrm>
          <a:off x="3810000" y="1600200"/>
          <a:ext cx="4948237" cy="1320800"/>
        </p:xfrm>
        <a:graphic>
          <a:graphicData uri="http://schemas.openxmlformats.org/presentationml/2006/ole">
            <mc:AlternateContent>
              <mc:Choice Requires="v">
                <p:oleObj r:id="rId7" imgH="1320800" imgW="4948237" progId="Excel.Sheet.8" spid="_x0000_s2">
                  <p:embed/>
                </p:oleObj>
              </mc:Choice>
              <mc:Fallback>
                <p:oleObj r:id="rId8" imgH="1320800" imgW="4948237" progId="Excel.Sheet.8">
                  <p:embed/>
                  <p:pic>
                    <p:nvPicPr>
                      <p:cNvPr id="610" name="Google Shape;610;p53"/>
                      <p:cNvPicPr preferRelativeResize="0"/>
                      <p:nvPr/>
                    </p:nvPicPr>
                    <p:blipFill rotWithShape="1">
                      <a:blip r:embed="rId9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3810000" y="1600200"/>
                        <a:ext cx="4948237" cy="132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1" name="Google Shape;611;p53"/>
          <p:cNvGraphicFramePr/>
          <p:nvPr/>
        </p:nvGraphicFramePr>
        <p:xfrm>
          <a:off x="3810000" y="3429000"/>
          <a:ext cx="4948237" cy="1320800"/>
        </p:xfrm>
        <a:graphic>
          <a:graphicData uri="http://schemas.openxmlformats.org/presentationml/2006/ole">
            <mc:AlternateContent>
              <mc:Choice Requires="v">
                <p:oleObj r:id="rId10" imgH="1320800" imgW="4948237" progId="Excel.Sheet.8" spid="_x0000_s3">
                  <p:embed/>
                </p:oleObj>
              </mc:Choice>
              <mc:Fallback>
                <p:oleObj r:id="rId11" imgH="1320800" imgW="4948237" progId="Excel.Sheet.8">
                  <p:embed/>
                  <p:pic>
                    <p:nvPicPr>
                      <p:cNvPr id="611" name="Google Shape;611;p53"/>
                      <p:cNvPicPr preferRelativeResize="0"/>
                      <p:nvPr/>
                    </p:nvPicPr>
                    <p:blipFill rotWithShape="1">
                      <a:blip r:embed="rId12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3810000" y="3429000"/>
                        <a:ext cx="4948237" cy="132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2" name="Google Shape;612;p53"/>
          <p:cNvGraphicFramePr/>
          <p:nvPr/>
        </p:nvGraphicFramePr>
        <p:xfrm>
          <a:off x="3810000" y="5254625"/>
          <a:ext cx="4872037" cy="1374775"/>
        </p:xfrm>
        <a:graphic>
          <a:graphicData uri="http://schemas.openxmlformats.org/presentationml/2006/ole">
            <mc:AlternateContent>
              <mc:Choice Requires="v">
                <p:oleObj r:id="rId13" imgH="1374775" imgW="4872037" progId="Excel.Sheet.8" spid="_x0000_s4">
                  <p:embed/>
                </p:oleObj>
              </mc:Choice>
              <mc:Fallback>
                <p:oleObj r:id="rId14" imgH="1374775" imgW="4872037" progId="Excel.Sheet.8">
                  <p:embed/>
                  <p:pic>
                    <p:nvPicPr>
                      <p:cNvPr id="612" name="Google Shape;612;p53"/>
                      <p:cNvPicPr preferRelativeResize="0"/>
                      <p:nvPr/>
                    </p:nvPicPr>
                    <p:blipFill rotWithShape="1">
                      <a:blip r:embed="rId15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3810000" y="5254625"/>
                        <a:ext cx="4872037" cy="1374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3" name="Google Shape;613;p53"/>
          <p:cNvSpPr txBox="1"/>
          <p:nvPr/>
        </p:nvSpPr>
        <p:spPr>
          <a:xfrm>
            <a:off x="3595687" y="1066800"/>
            <a:ext cx="25765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1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Manhattan (L</a:t>
            </a:r>
            <a:r>
              <a:rPr b="1" baseline="-2500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b="1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endParaRPr/>
          </a:p>
        </p:txBody>
      </p:sp>
      <p:sp>
        <p:nvSpPr>
          <p:cNvPr id="614" name="Google Shape;614;p53"/>
          <p:cNvSpPr txBox="1"/>
          <p:nvPr/>
        </p:nvSpPr>
        <p:spPr>
          <a:xfrm>
            <a:off x="3581400" y="2895600"/>
            <a:ext cx="23320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1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Euclidean (L</a:t>
            </a:r>
            <a:r>
              <a:rPr b="1" baseline="-2500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r>
              <a:rPr b="1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endParaRPr/>
          </a:p>
        </p:txBody>
      </p:sp>
      <p:sp>
        <p:nvSpPr>
          <p:cNvPr id="615" name="Google Shape;615;p53"/>
          <p:cNvSpPr txBox="1"/>
          <p:nvPr/>
        </p:nvSpPr>
        <p:spPr>
          <a:xfrm>
            <a:off x="3657600" y="4800600"/>
            <a:ext cx="1943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ahoma"/>
              <a:buNone/>
            </a:pPr>
            <a:r>
              <a:rPr b="1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Supremum </a:t>
            </a:r>
            <a:endParaRPr/>
          </a:p>
        </p:txBody>
      </p:sp>
      <p:graphicFrame>
        <p:nvGraphicFramePr>
          <p:cNvPr id="616" name="Google Shape;616;p53"/>
          <p:cNvGraphicFramePr/>
          <p:nvPr/>
        </p:nvGraphicFramePr>
        <p:xfrm>
          <a:off x="265112" y="2819400"/>
          <a:ext cx="3006725" cy="3810000"/>
        </p:xfrm>
        <a:graphic>
          <a:graphicData uri="http://schemas.openxmlformats.org/presentationml/2006/ole">
            <mc:AlternateContent>
              <mc:Choice Requires="v">
                <p:oleObj r:id="rId16" imgH="3810000" imgW="3006725" progId="SmartDraw.2" spid="_x0000_s5">
                  <p:embed/>
                </p:oleObj>
              </mc:Choice>
              <mc:Fallback>
                <p:oleObj r:id="rId17" imgH="3810000" imgW="3006725" progId="SmartDraw.2">
                  <p:embed/>
                  <p:pic>
                    <p:nvPicPr>
                      <p:cNvPr id="616" name="Google Shape;616;p53"/>
                      <p:cNvPicPr preferRelativeResize="0"/>
                      <p:nvPr/>
                    </p:nvPicPr>
                    <p:blipFill rotWithShape="1">
                      <a:blip r:embed="rId18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265112" y="2819400"/>
                        <a:ext cx="3006725" cy="381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4"/>
          <p:cNvSpPr txBox="1"/>
          <p:nvPr/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623" name="Google Shape;623;p54"/>
          <p:cNvSpPr txBox="1"/>
          <p:nvPr>
            <p:ph type="title"/>
          </p:nvPr>
        </p:nvSpPr>
        <p:spPr>
          <a:xfrm>
            <a:off x="1371600" y="457200"/>
            <a:ext cx="6553200" cy="630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0981"/>
              </a:buClr>
              <a:buSzPts val="3200"/>
              <a:buFont typeface="Overlock"/>
              <a:buNone/>
            </a:pPr>
            <a:r>
              <a:rPr b="1" i="0" lang="en-US" sz="3200" u="none">
                <a:solidFill>
                  <a:srgbClr val="170981"/>
                </a:solidFill>
                <a:latin typeface="Overlock"/>
                <a:ea typeface="Overlock"/>
                <a:cs typeface="Overlock"/>
                <a:sym typeface="Overlock"/>
              </a:rPr>
              <a:t>Ordinal Variables</a:t>
            </a:r>
            <a:endParaRPr/>
          </a:p>
        </p:txBody>
      </p:sp>
      <p:sp>
        <p:nvSpPr>
          <p:cNvPr id="624" name="Google Shape;624;p54"/>
          <p:cNvSpPr txBox="1"/>
          <p:nvPr>
            <p:ph idx="1" type="body"/>
          </p:nvPr>
        </p:nvSpPr>
        <p:spPr>
          <a:xfrm>
            <a:off x="228600" y="1524000"/>
            <a:ext cx="84582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An ordinal variable can be discrete or continuous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Order is important, e.g., rank</a:t>
            </a:r>
            <a:endParaRPr/>
          </a:p>
          <a:p>
            <a:pPr indent="-342900" lvl="0" marL="34290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Can be treated like interval-scaled 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replace </a:t>
            </a:r>
            <a:r>
              <a:rPr b="0" i="1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x</a:t>
            </a:r>
            <a:r>
              <a:rPr b="0" baseline="-25000" i="1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if</a:t>
            </a:r>
            <a:r>
              <a:rPr b="0" baseline="-2500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by their rank 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map the range of each variable onto [0, 1] by replacing</a:t>
            </a:r>
            <a:r>
              <a:rPr b="0" i="1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</a:t>
            </a: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-th object in the </a:t>
            </a:r>
            <a:r>
              <a:rPr b="0" i="1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</a:t>
            </a: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-th variable by</a:t>
            </a:r>
            <a:endParaRPr/>
          </a:p>
          <a:p>
            <a:pPr indent="-201930" lvl="1" marL="74295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01930" lvl="1" marL="74295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5750" lvl="1" marL="742950" rtl="0" algn="l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compute the dissimilarity using methods for interval-scaled variables</a:t>
            </a:r>
            <a:endParaRPr/>
          </a:p>
        </p:txBody>
      </p:sp>
      <p:pic>
        <p:nvPicPr>
          <p:cNvPr id="625" name="Google Shape;62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2800" y="4419600"/>
            <a:ext cx="2438400" cy="8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5400" y="2971800"/>
            <a:ext cx="2209800" cy="442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5"/>
          <p:cNvSpPr txBox="1"/>
          <p:nvPr/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633" name="Google Shape;633;p55"/>
          <p:cNvSpPr txBox="1"/>
          <p:nvPr>
            <p:ph type="title"/>
          </p:nvPr>
        </p:nvSpPr>
        <p:spPr>
          <a:xfrm>
            <a:off x="152400" y="304800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0981"/>
              </a:buClr>
              <a:buSzPts val="3200"/>
              <a:buFont typeface="Overlock"/>
              <a:buNone/>
            </a:pPr>
            <a:r>
              <a:rPr b="1" i="0" lang="en-US" sz="3200" u="none">
                <a:solidFill>
                  <a:srgbClr val="170981"/>
                </a:solidFill>
                <a:latin typeface="Overlock"/>
                <a:ea typeface="Overlock"/>
                <a:cs typeface="Overlock"/>
                <a:sym typeface="Overlock"/>
              </a:rPr>
              <a:t>Attributes of Mixed Type</a:t>
            </a:r>
            <a:endParaRPr/>
          </a:p>
        </p:txBody>
      </p:sp>
      <p:sp>
        <p:nvSpPr>
          <p:cNvPr id="634" name="Google Shape;634;p55"/>
          <p:cNvSpPr txBox="1"/>
          <p:nvPr>
            <p:ph idx="1" type="body"/>
          </p:nvPr>
        </p:nvSpPr>
        <p:spPr>
          <a:xfrm>
            <a:off x="304800" y="1295400"/>
            <a:ext cx="85344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database may contain all attribute types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Nominal, symmetric binary, asymmetric binary, numeric, ordinal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One may use a weighted formula to combine their effects</a:t>
            </a:r>
            <a:endParaRPr/>
          </a:p>
          <a:p>
            <a:pPr indent="-251459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0193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None/>
            </a:pPr>
            <a:r>
              <a:t/>
            </a:r>
            <a:endParaRPr b="0" i="1" sz="24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0193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None/>
            </a:pPr>
            <a:r>
              <a:t/>
            </a:r>
            <a:endParaRPr b="0" i="1" sz="24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1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</a:t>
            </a: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is binary or nominal: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200"/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</a:t>
            </a:r>
            <a:r>
              <a:rPr b="0" baseline="-2500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ij</a:t>
            </a:r>
            <a:r>
              <a:rPr b="0" baseline="3000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(f)</a:t>
            </a: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= 0  if x</a:t>
            </a:r>
            <a:r>
              <a:rPr b="0" baseline="-2500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if </a:t>
            </a: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 x</a:t>
            </a:r>
            <a:r>
              <a:rPr b="0" baseline="-2500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jf</a:t>
            </a: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, or d</a:t>
            </a:r>
            <a:r>
              <a:rPr b="0" baseline="-2500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ij</a:t>
            </a:r>
            <a:r>
              <a:rPr b="0" baseline="3000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(f)</a:t>
            </a: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= 1 otherwise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1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</a:t>
            </a: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is numeric: use the normalized distance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1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</a:t>
            </a: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is ordinal 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Compute ranks r</a:t>
            </a:r>
            <a:r>
              <a:rPr b="0" baseline="-2500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if</a:t>
            </a: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and  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Treat z</a:t>
            </a:r>
            <a:r>
              <a:rPr b="0" baseline="-2500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if</a:t>
            </a: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as interval-scaled</a:t>
            </a:r>
            <a:endParaRPr/>
          </a:p>
          <a:p>
            <a:pPr indent="-251459" lvl="0" marL="342900" rtl="0" algn="l">
              <a:spcBef>
                <a:spcPts val="48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35" name="Google Shape;635;p5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4600" y="2895600"/>
            <a:ext cx="3276600" cy="114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55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1200" y="5748337"/>
            <a:ext cx="1371600" cy="728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6"/>
          <p:cNvSpPr txBox="1"/>
          <p:nvPr/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643" name="Google Shape;643;p56"/>
          <p:cNvSpPr txBox="1"/>
          <p:nvPr>
            <p:ph type="title"/>
          </p:nvPr>
        </p:nvSpPr>
        <p:spPr>
          <a:xfrm>
            <a:off x="752475" y="304800"/>
            <a:ext cx="76263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0981"/>
              </a:buClr>
              <a:buSzPts val="3600"/>
              <a:buFont typeface="Overlock"/>
              <a:buNone/>
            </a:pPr>
            <a:r>
              <a:rPr b="1" i="0" lang="en-US" sz="3600" u="none">
                <a:solidFill>
                  <a:srgbClr val="170981"/>
                </a:solidFill>
                <a:latin typeface="Overlock"/>
                <a:ea typeface="Overlock"/>
                <a:cs typeface="Overlock"/>
                <a:sym typeface="Overlock"/>
              </a:rPr>
              <a:t> Cosine Similarity</a:t>
            </a:r>
            <a:endParaRPr/>
          </a:p>
        </p:txBody>
      </p:sp>
      <p:sp>
        <p:nvSpPr>
          <p:cNvPr id="644" name="Google Shape;644;p56"/>
          <p:cNvSpPr txBox="1"/>
          <p:nvPr>
            <p:ph idx="1" type="body"/>
          </p:nvPr>
        </p:nvSpPr>
        <p:spPr>
          <a:xfrm>
            <a:off x="152400" y="1066800"/>
            <a:ext cx="87630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2667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</a:t>
            </a:r>
            <a:r>
              <a:rPr b="1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document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can be represented by thousands of attributes, each recording the </a:t>
            </a:r>
            <a:r>
              <a:rPr b="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frequency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of a particular word (such as keywords) or phrase in the document.</a:t>
            </a:r>
            <a:endParaRPr/>
          </a:p>
          <a:p>
            <a:pPr indent="-2667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667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667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667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667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Other vector objects: gene features in micro-arrays, …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Applications: information retrieval, biologic taxonomy, gene feature mapping, ...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Cosine measure: If </a:t>
            </a:r>
            <a:r>
              <a:rPr b="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</a:t>
            </a:r>
            <a:r>
              <a:rPr b="0" baseline="-2500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and </a:t>
            </a:r>
            <a:r>
              <a:rPr b="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</a:t>
            </a:r>
            <a:r>
              <a:rPr b="0" baseline="-2500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are two vectors (e.g., term-frequency vectors), then</a:t>
            </a:r>
            <a:endParaRPr/>
          </a:p>
          <a:p>
            <a:pPr indent="-342900" lvl="0" marL="342900" rtl="0" algn="just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cos(</a:t>
            </a:r>
            <a:r>
              <a:rPr b="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</a:t>
            </a:r>
            <a:r>
              <a:rPr b="0" baseline="-2500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b="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d</a:t>
            </a:r>
            <a:r>
              <a:rPr b="0" baseline="-2500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 =  (</a:t>
            </a:r>
            <a:r>
              <a:rPr b="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</a:t>
            </a:r>
            <a:r>
              <a:rPr b="0" baseline="-2500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∙ </a:t>
            </a:r>
            <a:r>
              <a:rPr b="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</a:t>
            </a:r>
            <a:r>
              <a:rPr b="0" baseline="-2500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 /||</a:t>
            </a:r>
            <a:r>
              <a:rPr b="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</a:t>
            </a:r>
            <a:r>
              <a:rPr b="0" baseline="-2500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|| ||</a:t>
            </a:r>
            <a:r>
              <a:rPr b="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</a:t>
            </a:r>
            <a:r>
              <a:rPr b="0" baseline="-2500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|| , </a:t>
            </a:r>
            <a:endParaRPr/>
          </a:p>
          <a:p>
            <a:pPr indent="-285750" lvl="1" marL="742950" rtl="0" algn="just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where ∙ indicates vector dot product, ||</a:t>
            </a:r>
            <a:r>
              <a:rPr b="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||: the length of vector </a:t>
            </a:r>
            <a:r>
              <a:rPr b="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</a:t>
            </a:r>
            <a:endParaRPr/>
          </a:p>
        </p:txBody>
      </p:sp>
      <p:pic>
        <p:nvPicPr>
          <p:cNvPr descr="eqtable" id="645" name="Google Shape;64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2362200"/>
            <a:ext cx="8229600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7"/>
          <p:cNvSpPr txBox="1"/>
          <p:nvPr/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652" name="Google Shape;652;p57"/>
          <p:cNvSpPr txBox="1"/>
          <p:nvPr>
            <p:ph type="title"/>
          </p:nvPr>
        </p:nvSpPr>
        <p:spPr>
          <a:xfrm>
            <a:off x="752475" y="304800"/>
            <a:ext cx="76263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0981"/>
              </a:buClr>
              <a:buSzPts val="3600"/>
              <a:buFont typeface="Overlock"/>
              <a:buNone/>
            </a:pPr>
            <a:r>
              <a:rPr b="1" i="0" lang="en-US" sz="3600" u="none">
                <a:solidFill>
                  <a:srgbClr val="170981"/>
                </a:solidFill>
                <a:latin typeface="Overlock"/>
                <a:ea typeface="Overlock"/>
                <a:cs typeface="Overlock"/>
                <a:sym typeface="Overlock"/>
              </a:rPr>
              <a:t> Example: Cosine Similarity</a:t>
            </a:r>
            <a:endParaRPr/>
          </a:p>
        </p:txBody>
      </p:sp>
      <p:sp>
        <p:nvSpPr>
          <p:cNvPr id="653" name="Google Shape;653;p57"/>
          <p:cNvSpPr txBox="1"/>
          <p:nvPr>
            <p:ph idx="1" type="body"/>
          </p:nvPr>
        </p:nvSpPr>
        <p:spPr>
          <a:xfrm>
            <a:off x="152400" y="1066800"/>
            <a:ext cx="87630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2667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cos(</a:t>
            </a:r>
            <a:r>
              <a:rPr b="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</a:t>
            </a:r>
            <a:r>
              <a:rPr b="0" baseline="-2500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b="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d</a:t>
            </a:r>
            <a:r>
              <a:rPr b="0" baseline="-2500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 =  (</a:t>
            </a:r>
            <a:r>
              <a:rPr b="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</a:t>
            </a:r>
            <a:r>
              <a:rPr b="0" baseline="-2500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∙ </a:t>
            </a:r>
            <a:r>
              <a:rPr b="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</a:t>
            </a:r>
            <a:r>
              <a:rPr b="0" baseline="-2500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 /||</a:t>
            </a:r>
            <a:r>
              <a:rPr b="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</a:t>
            </a:r>
            <a:r>
              <a:rPr b="0" baseline="-2500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|| ||</a:t>
            </a:r>
            <a:r>
              <a:rPr b="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</a:t>
            </a:r>
            <a:r>
              <a:rPr b="0" baseline="-2500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|| , </a:t>
            </a:r>
            <a:endParaRPr/>
          </a:p>
          <a:p>
            <a:pPr indent="-285750" lvl="1" marL="742950" rtl="0" algn="just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where ∙ indicates vector dot product, ||</a:t>
            </a:r>
            <a:r>
              <a:rPr b="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|: the length of vector </a:t>
            </a:r>
            <a:r>
              <a:rPr b="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</a:t>
            </a:r>
            <a:endParaRPr/>
          </a:p>
          <a:p>
            <a:pPr indent="-285750" lvl="1" marL="742950" rtl="0" algn="just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1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just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Ex: Find the </a:t>
            </a:r>
            <a:r>
              <a:rPr b="1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similarity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between documents 1 and 2.</a:t>
            </a:r>
            <a:endParaRPr/>
          </a:p>
          <a:p>
            <a:pPr indent="-266700" lvl="0" marL="342900" rtl="0" algn="just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5750" lvl="1" marL="742950" rtl="0" algn="just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rPr b="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</a:t>
            </a:r>
            <a:r>
              <a:rPr b="0" baseline="-2500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b="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1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  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(5, 0, 3, 0, 2, 0, 0, 2, 0, 0)</a:t>
            </a:r>
            <a:endParaRPr/>
          </a:p>
          <a:p>
            <a:pPr indent="-285750" lvl="1" marL="742950" rtl="0" algn="just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rPr b="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</a:t>
            </a:r>
            <a:r>
              <a:rPr b="0" baseline="-2500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r>
              <a:rPr b="1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=  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(3, 0, 2, 0, 1, 1, 0, 1, 0, 1)</a:t>
            </a:r>
            <a:endParaRPr/>
          </a:p>
          <a:p>
            <a:pPr indent="-285750" lvl="1" marL="742950" rtl="0" algn="just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5750" lvl="1" marL="742950" rtl="0" algn="just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rPr b="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</a:t>
            </a:r>
            <a:r>
              <a:rPr b="0" baseline="-2500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∙</a:t>
            </a:r>
            <a:r>
              <a:rPr b="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</a:t>
            </a:r>
            <a:r>
              <a:rPr b="0" baseline="-2500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 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 5*3+0*0+3*2+0*0+2*1+0*1+0*1+2*1+0*0+0*1 = 25</a:t>
            </a:r>
            <a:endParaRPr/>
          </a:p>
          <a:p>
            <a:pPr indent="-285750" lvl="1" marL="742950" rtl="0" algn="just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||</a:t>
            </a:r>
            <a:r>
              <a:rPr b="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</a:t>
            </a:r>
            <a:r>
              <a:rPr b="0" baseline="-2500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||= (5*5+0*0+3*3+0*0+2*2+0*0+0*0+2*2+0*0+0*0)</a:t>
            </a:r>
            <a:r>
              <a:rPr b="1" baseline="3000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0.5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=(42)</a:t>
            </a:r>
            <a:r>
              <a:rPr b="1" baseline="3000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0.5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= 6.481</a:t>
            </a:r>
            <a:endParaRPr/>
          </a:p>
          <a:p>
            <a:pPr indent="-285750" lvl="1" marL="742950" rtl="0" algn="just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||</a:t>
            </a:r>
            <a:r>
              <a:rPr b="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</a:t>
            </a:r>
            <a:r>
              <a:rPr b="0" baseline="-2500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||= (3*3+0*0+2*2+0*0+1*1+1*1+0*0+1*1+0*0+1*1)</a:t>
            </a:r>
            <a:r>
              <a:rPr b="1" baseline="3000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0.5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=(17)</a:t>
            </a:r>
            <a:r>
              <a:rPr b="1" baseline="3000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0.5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= 4.12</a:t>
            </a:r>
            <a:endParaRPr/>
          </a:p>
          <a:p>
            <a:pPr indent="-285750" lvl="1" marL="742950" rtl="0" algn="just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cos(</a:t>
            </a:r>
            <a:r>
              <a:rPr b="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</a:t>
            </a:r>
            <a:r>
              <a:rPr b="0" baseline="-2500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b="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d</a:t>
            </a:r>
            <a:r>
              <a:rPr b="0" baseline="-25000" i="1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) = 0.94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58"/>
          <p:cNvSpPr txBox="1"/>
          <p:nvPr>
            <p:ph type="title"/>
          </p:nvPr>
        </p:nvSpPr>
        <p:spPr>
          <a:xfrm>
            <a:off x="0" y="457200"/>
            <a:ext cx="9144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Overlock"/>
              <a:buNone/>
            </a:pPr>
            <a:r>
              <a:rPr b="1" i="0" lang="en-US" sz="4000" u="non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rPr>
              <a:t>Summary</a:t>
            </a:r>
            <a:endParaRPr/>
          </a:p>
        </p:txBody>
      </p:sp>
      <p:sp>
        <p:nvSpPr>
          <p:cNvPr id="660" name="Google Shape;660;p58"/>
          <p:cNvSpPr txBox="1"/>
          <p:nvPr>
            <p:ph idx="1" type="body"/>
          </p:nvPr>
        </p:nvSpPr>
        <p:spPr>
          <a:xfrm>
            <a:off x="304800" y="1295400"/>
            <a:ext cx="8610600" cy="5103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Data attribute types: nominal, binary, ordinal, interval-scaled, ratio-scaled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Many types of data sets, e.g., numerical, text, graph, Web, image.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Gain insight into the data by: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Basic statistical data description: central tendency, dispersion,  graphical displays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Data visualization: map data onto graphical primitives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Measure data similarity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Above steps are the beginning of data preprocessing. </a:t>
            </a:r>
            <a:endParaRPr/>
          </a:p>
          <a:p>
            <a:pPr indent="-342900" lvl="0" marL="3429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Many methods have been developed but still an active area of research.</a:t>
            </a:r>
            <a:endParaRPr/>
          </a:p>
        </p:txBody>
      </p:sp>
      <p:sp>
        <p:nvSpPr>
          <p:cNvPr id="661" name="Google Shape;661;p58"/>
          <p:cNvSpPr txBox="1"/>
          <p:nvPr/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"/>
          <p:cNvSpPr txBox="1"/>
          <p:nvPr/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128" name="Google Shape;128;p6"/>
          <p:cNvSpPr txBox="1"/>
          <p:nvPr>
            <p:ph type="title"/>
          </p:nvPr>
        </p:nvSpPr>
        <p:spPr>
          <a:xfrm>
            <a:off x="152400" y="304800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0981"/>
              </a:buClr>
              <a:buSzPts val="3600"/>
              <a:buFont typeface="Overlock"/>
              <a:buNone/>
            </a:pPr>
            <a:r>
              <a:rPr b="1" i="0" lang="en-US" sz="3600" u="none">
                <a:solidFill>
                  <a:srgbClr val="170981"/>
                </a:solidFill>
                <a:latin typeface="Overlock"/>
                <a:ea typeface="Overlock"/>
                <a:cs typeface="Overlock"/>
                <a:sym typeface="Overlock"/>
              </a:rPr>
              <a:t>Numeric Attribute Types</a:t>
            </a:r>
            <a:r>
              <a:rPr b="1" i="0" lang="en-US" sz="3600" u="none">
                <a:solidFill>
                  <a:schemeClr val="hlink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endParaRPr/>
          </a:p>
        </p:txBody>
      </p:sp>
      <p:sp>
        <p:nvSpPr>
          <p:cNvPr id="129" name="Google Shape;129;p6"/>
          <p:cNvSpPr txBox="1"/>
          <p:nvPr>
            <p:ph idx="1" type="body"/>
          </p:nvPr>
        </p:nvSpPr>
        <p:spPr>
          <a:xfrm>
            <a:off x="304800" y="1295400"/>
            <a:ext cx="83820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2100" lvl="0" marL="2921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Quantity (integer or real-valued)</a:t>
            </a:r>
            <a:endParaRPr/>
          </a:p>
          <a:p>
            <a:pPr indent="-292100" lvl="0" marL="2921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1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Interval</a:t>
            </a:r>
            <a:endParaRPr/>
          </a:p>
          <a:p>
            <a:pPr indent="-393700" lvl="2" marL="12573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Measured on a scale of </a:t>
            </a:r>
            <a:r>
              <a:rPr b="1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equal-sized units</a:t>
            </a:r>
            <a:endParaRPr/>
          </a:p>
          <a:p>
            <a:pPr indent="-393700" lvl="2" marL="12573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Values have order</a:t>
            </a:r>
            <a:endParaRPr/>
          </a:p>
          <a:p>
            <a:pPr indent="-393700" lvl="3" marL="17145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E.g., </a:t>
            </a:r>
            <a:r>
              <a:rPr b="0" i="1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temperature in C˚or F˚, calendar dates</a:t>
            </a:r>
            <a:endParaRPr/>
          </a:p>
          <a:p>
            <a:pPr indent="-393700" lvl="2" marL="12573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 true zero-point</a:t>
            </a:r>
            <a:endParaRPr/>
          </a:p>
          <a:p>
            <a:pPr indent="-292100" lvl="0" marL="2921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1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Ratio</a:t>
            </a:r>
            <a:endParaRPr/>
          </a:p>
          <a:p>
            <a:pPr indent="-393700" lvl="2" marL="12573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Inherent </a:t>
            </a:r>
            <a:r>
              <a:rPr b="1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zero-point</a:t>
            </a:r>
            <a:endParaRPr/>
          </a:p>
          <a:p>
            <a:pPr indent="-393700" lvl="2" marL="12573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We can speak of values as being an order of magnitude larger than the unit of measurement (10 K˚ is twice as high as 5 K˚).</a:t>
            </a:r>
            <a:endParaRPr/>
          </a:p>
          <a:p>
            <a:pPr indent="-393700" lvl="3" marL="17145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e.g., </a:t>
            </a:r>
            <a:r>
              <a:rPr b="0" i="1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temperature in Kelvin, length, counts, monetary quantities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"/>
          <p:cNvSpPr txBox="1"/>
          <p:nvPr/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136" name="Google Shape;136;p7"/>
          <p:cNvSpPr txBox="1"/>
          <p:nvPr>
            <p:ph type="title"/>
          </p:nvPr>
        </p:nvSpPr>
        <p:spPr>
          <a:xfrm>
            <a:off x="152400" y="304800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verlock"/>
              <a:buNone/>
            </a:pPr>
            <a:r>
              <a:rPr b="1" i="0" lang="en-US" sz="3600" u="non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rPr>
              <a:t>Discrete vs. Continuous Attributes </a:t>
            </a:r>
            <a:endParaRPr/>
          </a:p>
        </p:txBody>
      </p:sp>
      <p:sp>
        <p:nvSpPr>
          <p:cNvPr id="137" name="Google Shape;137;p7"/>
          <p:cNvSpPr txBox="1"/>
          <p:nvPr>
            <p:ph idx="1" type="body"/>
          </p:nvPr>
        </p:nvSpPr>
        <p:spPr>
          <a:xfrm>
            <a:off x="304800" y="1219200"/>
            <a:ext cx="85344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1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Discrete</a:t>
            </a: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1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Attribute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Has only a finite or countably infinite set of values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E.g., zip codes, profession, or the set of words in a collection of documents 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Sometimes, represented as integer variables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Note: Binary attributes are a special case of discrete attributes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1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Continuous</a:t>
            </a: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1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Attribute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Has real numbers as attribute values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E.g., temperature, height, or weight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Practically, real values can only be measured and represented using a finite number of digits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3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Continuous attributes are typically represented as floating-point variables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 txBox="1"/>
          <p:nvPr/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144" name="Google Shape;144;p8"/>
          <p:cNvSpPr txBox="1"/>
          <p:nvPr>
            <p:ph type="title"/>
          </p:nvPr>
        </p:nvSpPr>
        <p:spPr>
          <a:xfrm>
            <a:off x="0" y="304800"/>
            <a:ext cx="9144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verlock"/>
              <a:buNone/>
            </a:pPr>
            <a:r>
              <a:rPr b="1" i="0" lang="en-US" sz="3600" u="none">
                <a:solidFill>
                  <a:schemeClr val="dk2"/>
                </a:solidFill>
                <a:latin typeface="Overlock"/>
                <a:ea typeface="Overlock"/>
                <a:cs typeface="Overlock"/>
                <a:sym typeface="Overlock"/>
              </a:rPr>
              <a:t>Basic Statistical Descriptions of Data</a:t>
            </a:r>
            <a:endParaRPr/>
          </a:p>
        </p:txBody>
      </p:sp>
      <p:sp>
        <p:nvSpPr>
          <p:cNvPr id="145" name="Google Shape;145;p8"/>
          <p:cNvSpPr txBox="1"/>
          <p:nvPr>
            <p:ph idx="1" type="body"/>
          </p:nvPr>
        </p:nvSpPr>
        <p:spPr>
          <a:xfrm>
            <a:off x="160725" y="1295400"/>
            <a:ext cx="88581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b="0" i="0" lang="en-US" sz="24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Motivation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better understand the data: </a:t>
            </a:r>
            <a:endParaRPr b="0" i="0" sz="24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920"/>
              <a:buFont typeface="Noto Sans Symbols"/>
              <a:buChar char="■"/>
            </a:pP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Measures of central tendency</a:t>
            </a:r>
            <a:r>
              <a:rPr lang="en-US" sz="2400"/>
              <a:t> - </a:t>
            </a:r>
            <a:endParaRPr sz="2400"/>
          </a:p>
          <a:p>
            <a:pPr indent="-293369" lvl="2" marL="11430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920"/>
              <a:buFont typeface="Noto Sans Symbols"/>
              <a:buChar char="■"/>
            </a:pPr>
            <a:r>
              <a:rPr lang="en-US" sz="2400"/>
              <a:t>mean,median,mode,midrange</a:t>
            </a:r>
            <a:endParaRPr/>
          </a:p>
          <a:p>
            <a:pPr indent="0" lvl="0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400" u="sng"/>
          </a:p>
          <a:p>
            <a:pPr indent="-344805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2400" u="sng"/>
              <a:t>Measuring the </a:t>
            </a:r>
            <a:r>
              <a:rPr b="0" i="0" lang="en-US" sz="24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Data dispersion -</a:t>
            </a:r>
            <a:endParaRPr/>
          </a:p>
          <a:p>
            <a:pPr indent="-293369" lvl="2" marL="11430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920"/>
              <a:buFont typeface="Noto Sans Symbols"/>
              <a:buChar char="■"/>
            </a:pPr>
            <a:r>
              <a:rPr lang="en-US" sz="2400"/>
              <a:t>range,quartiles,interquartile range,five-number summary,boxplots,outliers</a:t>
            </a:r>
            <a:r>
              <a:rPr b="0" i="0" lang="en-US" sz="24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median</a:t>
            </a:r>
            <a:endParaRPr/>
          </a:p>
          <a:p>
            <a:pPr indent="0" lvl="0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400" u="sng"/>
          </a:p>
          <a:p>
            <a:pPr indent="-344805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folHlink"/>
              </a:buClr>
              <a:buSzPts val="1920"/>
              <a:buFont typeface="Noto Sans Symbols"/>
              <a:buChar char="■"/>
            </a:pPr>
            <a:r>
              <a:rPr lang="en-US" sz="2400" u="sng"/>
              <a:t>Graphic displays -</a:t>
            </a:r>
            <a:endParaRPr/>
          </a:p>
          <a:p>
            <a:pPr indent="-293369" lvl="2" marL="11430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920"/>
              <a:buFont typeface="Noto Sans Symbols"/>
              <a:buChar char="■"/>
            </a:pPr>
            <a:r>
              <a:rPr lang="en-US"/>
              <a:t>quantile plot, quantile-quantile plot,histogram,scatter plot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"/>
          <p:cNvSpPr txBox="1"/>
          <p:nvPr/>
        </p:nvSpPr>
        <p:spPr>
          <a:xfrm>
            <a:off x="7239000" y="6477000"/>
            <a:ext cx="1905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None/>
            </a:pPr>
            <a:fld id="{00000000-1234-1234-1234-123412341234}" type="slidenum">
              <a:rPr b="0" i="0" lang="en-US" sz="12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/>
          </a:p>
        </p:txBody>
      </p:sp>
      <p:sp>
        <p:nvSpPr>
          <p:cNvPr id="152" name="Google Shape;152;p9"/>
          <p:cNvSpPr txBox="1"/>
          <p:nvPr>
            <p:ph type="title"/>
          </p:nvPr>
        </p:nvSpPr>
        <p:spPr>
          <a:xfrm>
            <a:off x="152400" y="304800"/>
            <a:ext cx="8763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0981"/>
              </a:buClr>
              <a:buSzPts val="3600"/>
              <a:buFont typeface="Overlock"/>
              <a:buNone/>
            </a:pPr>
            <a:r>
              <a:rPr b="1" i="0" lang="en-US" sz="3600" u="none">
                <a:solidFill>
                  <a:srgbClr val="170981"/>
                </a:solidFill>
                <a:latin typeface="Overlock"/>
                <a:ea typeface="Overlock"/>
                <a:cs typeface="Overlock"/>
                <a:sym typeface="Overlock"/>
              </a:rPr>
              <a:t>Measuring the Central Tendency</a:t>
            </a:r>
            <a:endParaRPr/>
          </a:p>
        </p:txBody>
      </p:sp>
      <p:sp>
        <p:nvSpPr>
          <p:cNvPr id="153" name="Google Shape;153;p9"/>
          <p:cNvSpPr txBox="1"/>
          <p:nvPr>
            <p:ph idx="1" type="body"/>
          </p:nvPr>
        </p:nvSpPr>
        <p:spPr>
          <a:xfrm>
            <a:off x="228600" y="1143000"/>
            <a:ext cx="64770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rPr b="0" i="0" lang="en-US" sz="18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Mean :</a:t>
            </a:r>
            <a:endParaRPr/>
          </a:p>
          <a:p>
            <a:pPr indent="-285750" lvl="1" marL="742950" rtl="0" algn="l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SzPts val="990"/>
              <a:buNone/>
            </a:pPr>
            <a:r>
              <a:rPr b="0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Note: </a:t>
            </a:r>
            <a:r>
              <a:rPr b="0" i="1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</a:t>
            </a:r>
            <a:r>
              <a:rPr b="0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is sample size </a:t>
            </a:r>
            <a:endParaRPr/>
          </a:p>
          <a:p>
            <a:pPr indent="-285750" lvl="1" marL="742950" rtl="0" algn="l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ts val="1440"/>
              <a:buFont typeface="Noto Sans Symbols"/>
              <a:buChar char="■"/>
            </a:pPr>
            <a:r>
              <a:rPr b="0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Weighted arithmetic mean:</a:t>
            </a:r>
            <a:endParaRPr/>
          </a:p>
          <a:p>
            <a:pPr indent="-285750" lvl="1" marL="742950" rtl="0" algn="l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ts val="1440"/>
              <a:buFont typeface="Noto Sans Symbols"/>
              <a:buChar char="■"/>
            </a:pPr>
            <a:r>
              <a:rPr b="0" i="0" lang="en-US" sz="18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Trimmed mean: chopping extreme values</a:t>
            </a:r>
            <a:endParaRPr/>
          </a:p>
          <a:p>
            <a:pPr indent="-342900" lvl="0" marL="342900" rtl="0" algn="l">
              <a:lnSpc>
                <a:spcPct val="130000"/>
              </a:lnSpc>
              <a:spcBef>
                <a:spcPts val="360"/>
              </a:spcBef>
              <a:spcAft>
                <a:spcPts val="0"/>
              </a:spcAft>
              <a:buClr>
                <a:schemeClr val="folHlink"/>
              </a:buClr>
              <a:buSzPts val="1440"/>
              <a:buFont typeface="Noto Sans Symbols"/>
              <a:buChar char="■"/>
            </a:pPr>
            <a:r>
              <a:t/>
            </a:r>
            <a:endParaRPr sz="1800" u="sng"/>
          </a:p>
          <a:p>
            <a:pPr indent="-274320" lvl="0" marL="342900" rtl="0" algn="l">
              <a:spcBef>
                <a:spcPts val="360"/>
              </a:spcBef>
              <a:spcAft>
                <a:spcPts val="0"/>
              </a:spcAft>
              <a:buSzPts val="1080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54" name="Google Shape;15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9400" y="3234538"/>
            <a:ext cx="1752601" cy="846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7000" y="4907575"/>
            <a:ext cx="1600200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1998-06-19T04:38:52Z</dcterms:created>
  <dc:creator>Jiawei Han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